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914" r:id="rId2"/>
    <p:sldId id="1569" r:id="rId3"/>
    <p:sldId id="1511" r:id="rId4"/>
    <p:sldId id="1664" r:id="rId5"/>
    <p:sldId id="1663" r:id="rId6"/>
    <p:sldId id="1573" r:id="rId7"/>
    <p:sldId id="1575" r:id="rId8"/>
    <p:sldId id="1576" r:id="rId9"/>
    <p:sldId id="1577" r:id="rId10"/>
    <p:sldId id="1579" r:id="rId11"/>
    <p:sldId id="1608" r:id="rId12"/>
    <p:sldId id="1585" r:id="rId13"/>
    <p:sldId id="1586" r:id="rId14"/>
    <p:sldId id="1644" r:id="rId15"/>
    <p:sldId id="1646" r:id="rId16"/>
    <p:sldId id="1642" r:id="rId17"/>
    <p:sldId id="1640" r:id="rId18"/>
    <p:sldId id="1645" r:id="rId19"/>
    <p:sldId id="1647" r:id="rId20"/>
    <p:sldId id="1641" r:id="rId21"/>
    <p:sldId id="1643" r:id="rId22"/>
    <p:sldId id="1652" r:id="rId23"/>
    <p:sldId id="1654" r:id="rId24"/>
    <p:sldId id="1651" r:id="rId25"/>
    <p:sldId id="1649" r:id="rId26"/>
    <p:sldId id="1653" r:id="rId27"/>
    <p:sldId id="1655" r:id="rId28"/>
    <p:sldId id="1650" r:id="rId29"/>
    <p:sldId id="1648" r:id="rId30"/>
    <p:sldId id="1609" r:id="rId31"/>
    <p:sldId id="1667" r:id="rId32"/>
    <p:sldId id="1666" r:id="rId33"/>
    <p:sldId id="1668" r:id="rId34"/>
    <p:sldId id="1688" r:id="rId35"/>
    <p:sldId id="1689" r:id="rId36"/>
    <p:sldId id="1690" r:id="rId37"/>
    <p:sldId id="1691" r:id="rId38"/>
    <p:sldId id="1692" r:id="rId39"/>
    <p:sldId id="1693" r:id="rId40"/>
    <p:sldId id="1694" r:id="rId41"/>
    <p:sldId id="1695" r:id="rId42"/>
    <p:sldId id="1696" r:id="rId43"/>
    <p:sldId id="1697" r:id="rId44"/>
    <p:sldId id="1698" r:id="rId45"/>
    <p:sldId id="1699" r:id="rId46"/>
    <p:sldId id="1700" r:id="rId47"/>
    <p:sldId id="1701" r:id="rId48"/>
    <p:sldId id="1702" r:id="rId49"/>
    <p:sldId id="1703" r:id="rId50"/>
    <p:sldId id="1704" r:id="rId51"/>
    <p:sldId id="1705" r:id="rId52"/>
    <p:sldId id="1669" r:id="rId53"/>
    <p:sldId id="1670" r:id="rId54"/>
    <p:sldId id="1671" r:id="rId55"/>
    <p:sldId id="1614" r:id="rId56"/>
    <p:sldId id="1672" r:id="rId57"/>
    <p:sldId id="1673" r:id="rId58"/>
    <p:sldId id="1674" r:id="rId59"/>
    <p:sldId id="1675" r:id="rId60"/>
    <p:sldId id="1676" r:id="rId61"/>
    <p:sldId id="1677" r:id="rId62"/>
    <p:sldId id="1678" r:id="rId63"/>
    <p:sldId id="1679" r:id="rId64"/>
    <p:sldId id="1680" r:id="rId65"/>
    <p:sldId id="1681" r:id="rId66"/>
    <p:sldId id="1682" r:id="rId67"/>
    <p:sldId id="1683" r:id="rId68"/>
    <p:sldId id="1684" r:id="rId69"/>
    <p:sldId id="1685" r:id="rId70"/>
    <p:sldId id="1686" r:id="rId71"/>
    <p:sldId id="1687" r:id="rId72"/>
    <p:sldId id="1715" r:id="rId73"/>
    <p:sldId id="1716" r:id="rId74"/>
    <p:sldId id="1717" r:id="rId75"/>
    <p:sldId id="1718" r:id="rId76"/>
    <p:sldId id="1719" r:id="rId77"/>
    <p:sldId id="1720" r:id="rId78"/>
    <p:sldId id="1721" r:id="rId79"/>
    <p:sldId id="1722" r:id="rId80"/>
    <p:sldId id="1723" r:id="rId81"/>
    <p:sldId id="1724" r:id="rId82"/>
    <p:sldId id="1725" r:id="rId83"/>
    <p:sldId id="1726" r:id="rId84"/>
    <p:sldId id="1727" r:id="rId85"/>
    <p:sldId id="1728" r:id="rId86"/>
    <p:sldId id="1729" r:id="rId87"/>
    <p:sldId id="1730" r:id="rId88"/>
    <p:sldId id="1731" r:id="rId89"/>
    <p:sldId id="1733" r:id="rId90"/>
    <p:sldId id="1732" r:id="rId91"/>
    <p:sldId id="1706" r:id="rId92"/>
    <p:sldId id="1707" r:id="rId93"/>
    <p:sldId id="1708" r:id="rId94"/>
    <p:sldId id="1709" r:id="rId95"/>
    <p:sldId id="1710" r:id="rId96"/>
    <p:sldId id="1711" r:id="rId97"/>
    <p:sldId id="1712" r:id="rId98"/>
    <p:sldId id="1713" r:id="rId99"/>
    <p:sldId id="1714" r:id="rId100"/>
    <p:sldId id="1734" r:id="rId101"/>
    <p:sldId id="1735" r:id="rId102"/>
    <p:sldId id="1566" r:id="rId103"/>
  </p:sldIdLst>
  <p:sldSz cx="8099425" cy="52197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728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457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4186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915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364410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837292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310174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783056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0" autoAdjust="0"/>
    <p:restoredTop sz="93400" autoAdjust="0"/>
  </p:normalViewPr>
  <p:slideViewPr>
    <p:cSldViewPr>
      <p:cViewPr varScale="1">
        <p:scale>
          <a:sx n="134" d="100"/>
          <a:sy n="134" d="100"/>
        </p:scale>
        <p:origin x="1368" y="96"/>
      </p:cViewPr>
      <p:guideLst>
        <p:guide orient="horz" pos="1644"/>
        <p:guide pos="25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7/12/2022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7/12/2022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5188" y="720725"/>
            <a:ext cx="55848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1pPr>
    <a:lvl2pPr marL="472882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2pPr>
    <a:lvl3pPr marL="945764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3pPr>
    <a:lvl4pPr marL="1418646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4pPr>
    <a:lvl5pPr marL="1891528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5pPr>
    <a:lvl6pPr marL="2364410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6pPr>
    <a:lvl7pPr marL="2837292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7pPr>
    <a:lvl8pPr marL="3310174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8pPr>
    <a:lvl9pPr marL="3783056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7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5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85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6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13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7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6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72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5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89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29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3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6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53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89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41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75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42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3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66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4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6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7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41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5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59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28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30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2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90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769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37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1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05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273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79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615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087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182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2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09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69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5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583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172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975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688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058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093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207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5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559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192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042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445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99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4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010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682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955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35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5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020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375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957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12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671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215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095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536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947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88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85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0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2084" y="209036"/>
            <a:ext cx="1822372" cy="44536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4974" y="209036"/>
            <a:ext cx="5332121" cy="44536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82" y="1043943"/>
            <a:ext cx="7424473" cy="342180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29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sz="2294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801" y="3354142"/>
            <a:ext cx="6884512" cy="1036690"/>
          </a:xfrm>
        </p:spPr>
        <p:txBody>
          <a:bodyPr anchor="t"/>
          <a:lstStyle>
            <a:lvl1pPr algn="l">
              <a:defRPr sz="28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01" y="2212337"/>
            <a:ext cx="6884512" cy="1141809"/>
          </a:xfrm>
        </p:spPr>
        <p:txBody>
          <a:bodyPr anchor="b"/>
          <a:lstStyle>
            <a:lvl1pPr marL="0" indent="0">
              <a:buNone/>
              <a:defRPr sz="1434">
                <a:solidFill>
                  <a:schemeClr val="tx1">
                    <a:tint val="75000"/>
                  </a:schemeClr>
                </a:solidFill>
              </a:defRPr>
            </a:lvl1pPr>
            <a:lvl2pPr marL="327743" indent="0">
              <a:buNone/>
              <a:defRPr sz="1290">
                <a:solidFill>
                  <a:schemeClr val="tx1">
                    <a:tint val="75000"/>
                  </a:schemeClr>
                </a:solidFill>
              </a:defRPr>
            </a:lvl2pPr>
            <a:lvl3pPr marL="655487" indent="0">
              <a:buNone/>
              <a:defRPr sz="1147">
                <a:solidFill>
                  <a:schemeClr val="tx1">
                    <a:tint val="75000"/>
                  </a:schemeClr>
                </a:solidFill>
              </a:defRPr>
            </a:lvl3pPr>
            <a:lvl4pPr marL="983231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4pPr>
            <a:lvl5pPr marL="131097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5pPr>
            <a:lvl6pPr marL="1638718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6pPr>
            <a:lvl7pPr marL="1966462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7pPr>
            <a:lvl8pPr marL="229420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8pPr>
            <a:lvl9pPr marL="2621949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2486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7209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74" y="753957"/>
            <a:ext cx="3578653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74" y="1275928"/>
            <a:ext cx="3578653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4399" y="753957"/>
            <a:ext cx="3580057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4399" y="1275928"/>
            <a:ext cx="3580057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75" y="207821"/>
            <a:ext cx="2664656" cy="884450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1" y="207824"/>
            <a:ext cx="4527804" cy="4454870"/>
          </a:xfrm>
        </p:spPr>
        <p:txBody>
          <a:bodyPr/>
          <a:lstStyle>
            <a:lvl1pPr>
              <a:defRPr sz="2294"/>
            </a:lvl1pPr>
            <a:lvl2pPr>
              <a:defRPr sz="2008"/>
            </a:lvl2pPr>
            <a:lvl3pPr>
              <a:defRPr sz="1720"/>
            </a:lvl3pPr>
            <a:lvl4pPr>
              <a:defRPr sz="1434"/>
            </a:lvl4pPr>
            <a:lvl5pPr>
              <a:defRPr sz="1434"/>
            </a:lvl5pPr>
            <a:lvl6pPr>
              <a:defRPr sz="1434"/>
            </a:lvl6pPr>
            <a:lvl7pPr>
              <a:defRPr sz="1434"/>
            </a:lvl7pPr>
            <a:lvl8pPr>
              <a:defRPr sz="1434"/>
            </a:lvl8pPr>
            <a:lvl9pPr>
              <a:defRPr sz="14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75" y="1092274"/>
            <a:ext cx="2664656" cy="357042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45" y="3653795"/>
            <a:ext cx="4859655" cy="431351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7545" y="466390"/>
            <a:ext cx="4859655" cy="3131820"/>
          </a:xfrm>
        </p:spPr>
        <p:txBody>
          <a:bodyPr rtlCol="0">
            <a:normAutofit/>
          </a:bodyPr>
          <a:lstStyle>
            <a:lvl1pPr marL="0" indent="0">
              <a:buNone/>
              <a:defRPr sz="2294"/>
            </a:lvl1pPr>
            <a:lvl2pPr marL="327743" indent="0">
              <a:buNone/>
              <a:defRPr sz="2008"/>
            </a:lvl2pPr>
            <a:lvl3pPr marL="655487" indent="0">
              <a:buNone/>
              <a:defRPr sz="1720"/>
            </a:lvl3pPr>
            <a:lvl4pPr marL="983231" indent="0">
              <a:buNone/>
              <a:defRPr sz="1434"/>
            </a:lvl4pPr>
            <a:lvl5pPr marL="1310975" indent="0">
              <a:buNone/>
              <a:defRPr sz="1434"/>
            </a:lvl5pPr>
            <a:lvl6pPr marL="1638718" indent="0">
              <a:buNone/>
              <a:defRPr sz="1434"/>
            </a:lvl6pPr>
            <a:lvl7pPr marL="1966462" indent="0">
              <a:buNone/>
              <a:defRPr sz="1434"/>
            </a:lvl7pPr>
            <a:lvl8pPr marL="2294205" indent="0">
              <a:buNone/>
              <a:defRPr sz="1434"/>
            </a:lvl8pPr>
            <a:lvl9pPr marL="2621949" indent="0">
              <a:buNone/>
              <a:defRPr sz="1434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7545" y="4085143"/>
            <a:ext cx="4859655" cy="61259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973" y="209031"/>
            <a:ext cx="7289484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4973" y="1217931"/>
            <a:ext cx="7289484" cy="34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973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305" y="4837894"/>
            <a:ext cx="256481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04588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1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5pPr>
      <a:lvl6pPr marL="327743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6pPr>
      <a:lvl7pPr marL="655487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7pPr>
      <a:lvl8pPr marL="983231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8pPr>
      <a:lvl9pPr marL="1310975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9pPr>
    </p:titleStyle>
    <p:bodyStyle>
      <a:lvl1pPr marL="245808" indent="-24580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94" kern="1200">
          <a:solidFill>
            <a:schemeClr val="tx1"/>
          </a:solidFill>
          <a:latin typeface="+mn-lt"/>
          <a:ea typeface="+mn-ea"/>
          <a:cs typeface="+mn-cs"/>
        </a:defRPr>
      </a:lvl1pPr>
      <a:lvl2pPr marL="532584" indent="-20484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8" kern="1200">
          <a:solidFill>
            <a:schemeClr val="tx1"/>
          </a:solidFill>
          <a:latin typeface="+mn-lt"/>
          <a:ea typeface="+mn-ea"/>
          <a:cs typeface="+mn-cs"/>
        </a:defRPr>
      </a:lvl2pPr>
      <a:lvl3pPr marL="819359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3pPr>
      <a:lvl4pPr marL="1147103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34" kern="1200">
          <a:solidFill>
            <a:schemeClr val="tx1"/>
          </a:solidFill>
          <a:latin typeface="+mn-lt"/>
          <a:ea typeface="+mn-ea"/>
          <a:cs typeface="+mn-cs"/>
        </a:defRPr>
      </a:lvl4pPr>
      <a:lvl5pPr marL="1474846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34" kern="1200">
          <a:solidFill>
            <a:schemeClr val="tx1"/>
          </a:solidFill>
          <a:latin typeface="+mn-lt"/>
          <a:ea typeface="+mn-ea"/>
          <a:cs typeface="+mn-cs"/>
        </a:defRPr>
      </a:lvl5pPr>
      <a:lvl6pPr marL="1802590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6pPr>
      <a:lvl7pPr marL="2130334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7pPr>
      <a:lvl8pPr marL="2458077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8pPr>
      <a:lvl9pPr marL="2785821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1pPr>
      <a:lvl2pPr marL="327743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2pPr>
      <a:lvl3pPr marL="655487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3pPr>
      <a:lvl4pPr marL="983231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4pPr>
      <a:lvl5pPr marL="131097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5pPr>
      <a:lvl6pPr marL="1638718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6pPr>
      <a:lvl7pPr marL="1966462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7pPr>
      <a:lvl8pPr marL="229420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8pPr>
      <a:lvl9pPr marL="2621949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gif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city-inventors/city-inventors.csv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city-inventors/links.txt" TargetMode="External"/><Relationship Id="rId5" Type="http://schemas.openxmlformats.org/officeDocument/2006/relationships/hyperlink" Target="https://www.paballand.com/asg/continental/treemaps/city-applicants/city-applicants.csv" TargetMode="External"/><Relationship Id="rId4" Type="http://schemas.openxmlformats.org/officeDocument/2006/relationships/hyperlink" Target="https://www.paballand.com/asg/continental/treemaps/city-applicants/links.txt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ech-space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holography.html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optical-systems-general.htm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computer-aided-design-%5bcad%5d.htm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rrangement-for-software-engineering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optical-components.htm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screen-displays-vehicules.html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utomotive-ecus.htm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head-up-displays.html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holography.html" TargetMode="External"/><Relationship Id="rId4" Type="http://schemas.openxmlformats.org/officeDocument/2006/relationships/image" Target="../media/image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holography.html" TargetMode="External"/><Relationship Id="rId4" Type="http://schemas.openxmlformats.org/officeDocument/2006/relationships/image" Target="../media/image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holography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optical-systems-general.html" TargetMode="External"/><Relationship Id="rId4" Type="http://schemas.openxmlformats.org/officeDocument/2006/relationships/image" Target="../media/image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optical-systems-general.html" TargetMode="External"/><Relationship Id="rId4" Type="http://schemas.openxmlformats.org/officeDocument/2006/relationships/image" Target="../media/image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optical-systems-general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computer-aided-design-%5bcad%5d.html" TargetMode="External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computer-aided-design-%5bcad%5d.html" TargetMode="External"/><Relationship Id="rId4" Type="http://schemas.openxmlformats.org/officeDocument/2006/relationships/image" Target="../media/image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computer-aided-design-%5bcad%5d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arrangement-for-software-engineering.html" TargetMode="External"/><Relationship Id="rId4" Type="http://schemas.openxmlformats.org/officeDocument/2006/relationships/image" Target="../media/image2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arrangement-for-software-engineering.html" TargetMode="External"/><Relationship Id="rId4" Type="http://schemas.openxmlformats.org/officeDocument/2006/relationships/image" Target="../media/image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arrangement-for-software-engineering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optical-components.html" TargetMode="External"/><Relationship Id="rId4" Type="http://schemas.openxmlformats.org/officeDocument/2006/relationships/image" Target="../media/image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optical-components.html" TargetMode="External"/><Relationship Id="rId4" Type="http://schemas.openxmlformats.org/officeDocument/2006/relationships/image" Target="../media/image2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optical-component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screen-displays-vehicules.html" TargetMode="External"/><Relationship Id="rId4" Type="http://schemas.openxmlformats.org/officeDocument/2006/relationships/image" Target="../media/image2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screen-displays-vehicules.html" TargetMode="External"/><Relationship Id="rId4" Type="http://schemas.openxmlformats.org/officeDocument/2006/relationships/image" Target="../media/image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screen-displays-vehicule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automotive-ecus.html" TargetMode="Externa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automotive-ecus.html" TargetMode="External"/><Relationship Id="rId4" Type="http://schemas.openxmlformats.org/officeDocument/2006/relationships/image" Target="../media/image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automotive-ecu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head-up-displays.html" TargetMode="External"/><Relationship Id="rId4" Type="http://schemas.openxmlformats.org/officeDocument/2006/relationships/image" Target="../media/image2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head-up-displays.html" TargetMode="External"/><Relationship Id="rId4" Type="http://schemas.openxmlformats.org/officeDocument/2006/relationships/image" Target="../media/image2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head-up-display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holography.html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optical-systems-general.html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computer-aided-design-%5bcad%5d.html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arrangement-for-software-engineering.html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optical-components.html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screen-displays-vehicules.htm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automotive-ecus.html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head-up-displays.html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holography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optical-systems-general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computer-aided-design-%5bcad%5d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arrangement-for-software-engineering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optical-components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screen-displays-vehicules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automotive-ecus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head-up-displays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tokyo.html" TargetMode="External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shenzhen.html" TargetMode="Externa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beijing.html" TargetMode="Externa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seoul.html" TargetMode="Externa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wuhan.html" TargetMode="Externa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san-jose-san-francisco-oakland--ca.html" TargetMode="Externa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los-angeles-long-beach-riverside--ca.htm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seattle-tacoma-olympia--wa.html" TargetMode="External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boston-worcester-manchester--ma-nh.html" TargetMode="Externa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new-york-newark-bridgeport--ny-nj-ct-pa.html" TargetMode="External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paris.html" TargetMode="Externa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munchen.html" TargetMode="External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eindhoven.html" TargetMode="Externa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stuttgart.html" TargetMode="Externa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london.html" TargetMode="Externa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inventors/tokyo.html" TargetMode="Externa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inventors/tokyo.html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inventors/tokyo.html" TargetMode="Externa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312" y="400050"/>
            <a:ext cx="7823422" cy="1936229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2581"/>
              </a:spcAft>
            </a:pPr>
            <a:r>
              <a:rPr lang="en-US" sz="3400" b="1" cap="small" dirty="0">
                <a:cs typeface="Helvetica" pitchFamily="34" charset="0"/>
              </a:rPr>
              <a:t>Eco-systems mapping of Continental’s Strategic </a:t>
            </a:r>
            <a:br>
              <a:rPr lang="en-US" sz="3400" b="1" cap="small" dirty="0">
                <a:cs typeface="Helvetica" pitchFamily="34" charset="0"/>
              </a:rPr>
            </a:br>
            <a:r>
              <a:rPr lang="en-US" sz="3400" b="1" cap="small" dirty="0">
                <a:cs typeface="Helvetica" pitchFamily="34" charset="0"/>
              </a:rPr>
              <a:t>Domains</a:t>
            </a:r>
            <a:endParaRPr lang="nl-NL" sz="3400" dirty="0"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16F45-9434-41D4-86D5-6EBF6BBC3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84040"/>
            <a:ext cx="2621686" cy="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F42CB-C0EC-4A1C-BFD5-F7BB508C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85" y="2131576"/>
            <a:ext cx="2476502" cy="251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F6BD-E6A4-42A0-AFCC-981136463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3" b="9663"/>
          <a:stretch/>
        </p:blipFill>
        <p:spPr>
          <a:xfrm>
            <a:off x="102210" y="1370932"/>
            <a:ext cx="4278312" cy="19414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647555" cy="54232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Key information for strategy decision making are made available through high-end interactive data visualizations tools (HTML). Links to the interactive material are launched by 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High-end interactive data visualizations tools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10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084511DE-B85A-4C53-988F-BB771169384C}"/>
              </a:ext>
            </a:extLst>
          </p:cNvPr>
          <p:cNvSpPr txBox="1">
            <a:spLocks/>
          </p:cNvSpPr>
          <p:nvPr/>
        </p:nvSpPr>
        <p:spPr bwMode="auto">
          <a:xfrm>
            <a:off x="4468811" y="1475097"/>
            <a:ext cx="3009901" cy="5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patents produced by a given company/inventor – top candidates for strategic collaborations &amp; hiring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35F1DB-32D8-4B86-86CA-83469323942F}"/>
              </a:ext>
            </a:extLst>
          </p:cNvPr>
          <p:cNvCxnSpPr>
            <a:cxnSpLocks/>
          </p:cNvCxnSpPr>
          <p:nvPr/>
        </p:nvCxnSpPr>
        <p:spPr>
          <a:xfrm>
            <a:off x="4125912" y="1568584"/>
            <a:ext cx="3428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954F2D-BCAA-495E-A6FC-D6697D38E751}"/>
              </a:ext>
            </a:extLst>
          </p:cNvPr>
          <p:cNvSpPr/>
          <p:nvPr/>
        </p:nvSpPr>
        <p:spPr>
          <a:xfrm>
            <a:off x="3828416" y="1370932"/>
            <a:ext cx="297495" cy="334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5F22C1-1EAA-454D-910A-58D69F3CF47D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026701"/>
            <a:ext cx="2971800" cy="1184884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B3DF0-B9B3-4343-8C4F-429311CAE31A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154783"/>
            <a:ext cx="1970475" cy="1056802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37144AF5-A445-4294-A1C9-09D72667B3BB}"/>
              </a:ext>
            </a:extLst>
          </p:cNvPr>
          <p:cNvSpPr txBox="1">
            <a:spLocks/>
          </p:cNvSpPr>
          <p:nvPr/>
        </p:nvSpPr>
        <p:spPr bwMode="auto">
          <a:xfrm>
            <a:off x="944734" y="3841605"/>
            <a:ext cx="3104978" cy="73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 ecosystems with the highest relatedness density, relative comparative advantage and patent counts – top candidates for location choices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3FC85A-E615-49B5-A602-AC6B0CBC6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F4713C-BF2D-4565-99AD-FD9E2ABD438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6EB5E7E2-3C53-42FD-A1C7-64C3C89E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57" y="1062397"/>
            <a:ext cx="258374" cy="3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758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(data)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INVENTORS (CSV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https://www.paballand.com/asg/continental/treemaps/inventors/arrangement-for-software-engineering.csv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https://www.paballand.com/asg/continental/treemaps/inventors/automotive-ecus.csv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https://www.paballand.com/asg/continental/treemaps/inventors/computer-aided-design-[cad].csv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https://www.paballand.com/asg/continental/treemaps/inventors/head-up-displays.csv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https://www.paballand.com/asg/continental/treemaps/inventors/holography.csv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https://www.paballand.com/asg/continental/treemaps/inventors/optical-components.csv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https://www.paballand.com/asg/continental/treemaps/inventors/optical-systems-general.csv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https://www.paballand.com/asg/continental/treemaps/inventors/screen-displays-vehicules.csv</a:t>
            </a: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81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01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– applicants &amp; inventors 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LINKS FOR ALL CITIES (APPLICANTS) 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  <a:hlinkClick r:id="rId4"/>
              </a:rPr>
              <a:t>https://www.paballand.com/asg/continental/treemaps/city-applicants/links.txt</a:t>
            </a:r>
            <a:endParaRPr lang="nb-NO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nb-NO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CSV FILES (CITY-APPLICANTS) 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  <a:hlinkClick r:id="rId5"/>
              </a:rPr>
              <a:t>https://www.paballand.com/asg/continental/treemaps/city-applicants/city-applicants.csv</a:t>
            </a:r>
            <a:endParaRPr lang="nb-NO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nb-NO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LINKS FOR ALL CITIES (INVENTORS) 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  <a:hlinkClick r:id="rId6"/>
              </a:rPr>
              <a:t>https://www.paballand.com/asg/continental/treemaps/city-inventors/links.txt</a:t>
            </a:r>
            <a:r>
              <a:rPr lang="nb-NO" sz="1100" dirty="0">
                <a:solidFill>
                  <a:srgbClr val="3333B2"/>
                </a:solidFill>
              </a:rPr>
              <a:t> 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nb-NO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CSV FILES (CITY-INVENTORS) 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  <a:hlinkClick r:id="rId7"/>
              </a:rPr>
              <a:t>https://www.paballand.com/asg/continental/treemaps/city-inventors/city-inventors</a:t>
            </a:r>
            <a:r>
              <a:rPr lang="nb-NO" sz="1100">
                <a:solidFill>
                  <a:srgbClr val="3333B2"/>
                </a:solidFill>
                <a:hlinkClick r:id="rId7"/>
              </a:rPr>
              <a:t>.csv</a:t>
            </a:r>
            <a:r>
              <a:rPr lang="nb-NO" sz="1100">
                <a:solidFill>
                  <a:srgbClr val="3333B2"/>
                </a:solidFill>
              </a:rPr>
              <a:t> </a:t>
            </a:r>
            <a:endParaRPr lang="en-US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 </a:t>
            </a: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81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9897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pPr defTabSz="655487">
              <a:defRPr/>
            </a:pPr>
            <a:endParaRPr lang="nl-NL" sz="1290" dirty="0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E486A-5B77-4958-9421-2C2F9D262D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0050"/>
            <a:ext cx="4250108" cy="14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83069"/>
            <a:ext cx="8099425" cy="125356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Technological profiles of 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8 domains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B4851-E08E-4D4E-A1F6-E827413CB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0D6F1C-2878-49A0-A2B4-EE501D6FA07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18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315202" cy="101523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We use a text mining algorithm to identify the patents that corresponds to the 8 strategic domains of head-up displays, computer-aided design, optical systems (general), holography, screen displays (vehicules), optical components, arrangement for software engineering &amp; Automotive ECUs.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patents in strategic domains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787358"/>
            <a:ext cx="4910514" cy="285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First, Continental experts &amp; Argos delineate the technological landscape and set up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list of key words that characterize the different strategic domains.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Second,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text mining algorithm </a:t>
            </a:r>
            <a:r>
              <a:rPr lang="en-US" sz="1150" dirty="0">
                <a:latin typeface="+mj-lt"/>
              </a:rPr>
              <a:t>searches these key words and their specific association in the text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patent documents </a:t>
            </a:r>
            <a:r>
              <a:rPr lang="en-US" sz="1150" dirty="0">
                <a:latin typeface="+mj-lt"/>
              </a:rPr>
              <a:t>as well as in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Cooperative Patent Classification (CPC) nomenclature.</a:t>
            </a:r>
            <a:r>
              <a:rPr lang="en-US" sz="1150" dirty="0">
                <a:latin typeface="+mj-lt"/>
              </a:rPr>
              <a:t> The CPC nomenclature is developed and maintained by the European Patent Office (EPO) and the US Patent and Trademark Office.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algorithm returns a list the specific technological classes are most frequently associated with these key words.   For ‘Screen displays (vehicules)’ for instance, the algorithm returns the class B60K2370/152.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In a third step, all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CPC classes associated by the algorithm with the 8 strategic domains are manually checked </a:t>
            </a:r>
            <a:r>
              <a:rPr lang="en-US" sz="1150" dirty="0">
                <a:latin typeface="+mj-lt"/>
              </a:rPr>
              <a:t>by Continental experts &amp; Argos. </a:t>
            </a:r>
            <a:endParaRPr lang="en-US" sz="115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F2BBF48-539B-44F3-804F-F1F14431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27" y="1657732"/>
            <a:ext cx="2306261" cy="1559380"/>
          </a:xfrm>
          <a:prstGeom prst="rect">
            <a:avLst/>
          </a:prstGeom>
        </p:spPr>
      </p:pic>
      <p:pic>
        <p:nvPicPr>
          <p:cNvPr id="7" name="Picture 2" descr="23,010 imágenes de Head up display - Imágenes, fotos y vectores de stock |  Shutterstock">
            <a:extLst>
              <a:ext uri="{FF2B5EF4-FFF2-40B4-BE49-F238E27FC236}">
                <a16:creationId xmlns:a16="http://schemas.microsoft.com/office/drawing/2014/main" id="{CE0C1BCF-B879-48F5-83FB-066E74E5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0"/>
          <a:stretch/>
        </p:blipFill>
        <p:spPr bwMode="auto">
          <a:xfrm>
            <a:off x="5456169" y="3362504"/>
            <a:ext cx="2071176" cy="118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069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E90F24-126B-4082-ABCF-FC7FBBD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83" y="686909"/>
            <a:ext cx="3572458" cy="363212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4724402" cy="7135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The technology space is a representation of the technological links between the different strategic domains (relatedness).  </a:t>
            </a: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space and relatedness measure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52164" y="1390655"/>
            <a:ext cx="4172319" cy="316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Elements of the TS represent different (sub-) strategic domains and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links between them represents their degree of relatedness</a:t>
            </a:r>
            <a:r>
              <a:rPr lang="en-US" sz="1150" dirty="0">
                <a:latin typeface="+mj-lt"/>
              </a:rPr>
              <a:t>.  Automotive ECUs, for instance, builds on diverse domains such as transport, computers, and audio-visual technology. </a:t>
            </a:r>
            <a:endParaRPr lang="fr-FR" sz="1150" dirty="0">
              <a:latin typeface="+mj-lt"/>
            </a:endParaRP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50" dirty="0">
                <a:latin typeface="+mj-lt"/>
              </a:rPr>
              <a:t>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degree of relatedness </a:t>
            </a:r>
            <a:r>
              <a:rPr lang="en-US" sz="1150" dirty="0">
                <a:latin typeface="+mj-lt"/>
              </a:rPr>
              <a:t>is measured in 2 steps: 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dirty="0">
                <a:latin typeface="+mj-lt"/>
              </a:rPr>
              <a:t>- Count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co-occurrences</a:t>
            </a:r>
            <a:r>
              <a:rPr lang="en-US" sz="1150" dirty="0">
                <a:latin typeface="+mj-lt"/>
              </a:rPr>
              <a:t> of 2 domains in the same patent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-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Normalization</a:t>
            </a:r>
            <a:r>
              <a:rPr lang="en-US" sz="1150" dirty="0">
                <a:latin typeface="+mj-lt"/>
              </a:rPr>
              <a:t> of theses cooccurrences using the cosine index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exploration of the technology space allows to understand the links between technologies and the way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knowledge recombines into new inventions</a:t>
            </a:r>
            <a:r>
              <a:rPr lang="en-US" sz="1150" dirty="0">
                <a:latin typeface="+mj-lt"/>
              </a:rPr>
              <a:t>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b="1" dirty="0">
                <a:solidFill>
                  <a:srgbClr val="3333B2"/>
                </a:solidFill>
                <a:latin typeface="+mj-lt"/>
              </a:rPr>
              <a:t>Relatedness metrics are the building blocks of recommendation systems predicting new location hubs or company’s diversification potential in different domains. </a:t>
            </a:r>
            <a:r>
              <a:rPr lang="en-US" sz="1150" dirty="0">
                <a:latin typeface="+mj-lt"/>
              </a:rPr>
              <a:t>The TS we use for this project is therefore not limited to the 8 domains but includes all technological classes of the CPC nomenclature.  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fr-FR" sz="1150" dirty="0"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hlinkClick r:id="rId6"/>
            <a:extLst>
              <a:ext uri="{FF2B5EF4-FFF2-40B4-BE49-F238E27FC236}">
                <a16:creationId xmlns:a16="http://schemas.microsoft.com/office/drawing/2014/main" id="{58A51DD1-BDF7-4EF2-85D0-B6B0D5E9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CCBDBF8-EB72-4A0A-A7AB-980FC044D5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568"/>
          <a:stretch/>
        </p:blipFill>
        <p:spPr>
          <a:xfrm>
            <a:off x="0" y="857253"/>
            <a:ext cx="8099425" cy="37313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FAFA0E-6A35-49C4-A203-61FC26392E63}"/>
              </a:ext>
            </a:extLst>
          </p:cNvPr>
          <p:cNvSpPr txBox="1"/>
          <p:nvPr/>
        </p:nvSpPr>
        <p:spPr>
          <a:xfrm>
            <a:off x="7111488" y="703364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+103%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B3C4AA73-B92C-4EDE-BFF5-CC465255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1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CEE610A-9C21-470A-8C59-811F6B54EA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722"/>
          <a:stretch/>
        </p:blipFill>
        <p:spPr>
          <a:xfrm>
            <a:off x="0" y="857253"/>
            <a:ext cx="8099425" cy="3724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4BACA-DBFE-4843-AFB9-79E056582066}"/>
              </a:ext>
            </a:extLst>
          </p:cNvPr>
          <p:cNvSpPr txBox="1"/>
          <p:nvPr/>
        </p:nvSpPr>
        <p:spPr>
          <a:xfrm>
            <a:off x="6830141" y="646375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+236%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8AD2BBC6-C1F9-4AF4-8A19-F0ACA21D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5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Computer-aided design (CAD)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648F45B-0E59-432E-A00F-EAAAC968C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6721"/>
          <a:stretch/>
        </p:blipFill>
        <p:spPr>
          <a:xfrm>
            <a:off x="0" y="781051"/>
            <a:ext cx="8099425" cy="3800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C88DDF-C559-4C9E-BF9E-237A7AF5862E}"/>
              </a:ext>
            </a:extLst>
          </p:cNvPr>
          <p:cNvSpPr txBox="1"/>
          <p:nvPr/>
        </p:nvSpPr>
        <p:spPr>
          <a:xfrm>
            <a:off x="7478712" y="693952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+269%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0E3B181C-AB93-4C3B-A53F-A6617913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4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Arrangement for software engineering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FFDA54C-812E-4443-AD47-6E183AF6D7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0" b="6567"/>
          <a:stretch/>
        </p:blipFill>
        <p:spPr>
          <a:xfrm>
            <a:off x="0" y="781053"/>
            <a:ext cx="8099425" cy="38075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29331C-DBDE-44D1-8E12-7E8836C7657A}"/>
              </a:ext>
            </a:extLst>
          </p:cNvPr>
          <p:cNvSpPr txBox="1"/>
          <p:nvPr/>
        </p:nvSpPr>
        <p:spPr>
          <a:xfrm>
            <a:off x="7060980" y="695679"/>
            <a:ext cx="761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+388%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086F0208-78B2-41B3-AF7C-3121A7263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86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07BD2EB-5EBD-470A-8695-FBC716CD4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722"/>
          <a:stretch/>
        </p:blipFill>
        <p:spPr>
          <a:xfrm>
            <a:off x="0" y="857253"/>
            <a:ext cx="8099425" cy="3724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AEA67A-94A7-48E7-8D10-91C8E1445BFD}"/>
              </a:ext>
            </a:extLst>
          </p:cNvPr>
          <p:cNvSpPr txBox="1"/>
          <p:nvPr/>
        </p:nvSpPr>
        <p:spPr>
          <a:xfrm>
            <a:off x="6744264" y="693952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+499%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1459DD07-79AE-4C13-93F3-02B377E01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215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876B77D-FFB4-4A20-B5DB-FEA2D04CFB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722"/>
          <a:stretch/>
        </p:blipFill>
        <p:spPr>
          <a:xfrm>
            <a:off x="0" y="857253"/>
            <a:ext cx="8099425" cy="3724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BF3DE-5FAC-4FD8-9FAC-5FEBFCE66B21}"/>
              </a:ext>
            </a:extLst>
          </p:cNvPr>
          <p:cNvSpPr txBox="1"/>
          <p:nvPr/>
        </p:nvSpPr>
        <p:spPr>
          <a:xfrm>
            <a:off x="7111488" y="703364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+1111%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349133D2-D2FF-432A-90B9-FDD7C854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06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46085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2">
            <a:extLst>
              <a:ext uri="{FF2B5EF4-FFF2-40B4-BE49-F238E27FC236}">
                <a16:creationId xmlns:a16="http://schemas.microsoft.com/office/drawing/2014/main" id="{0CFA062F-F726-4AC3-B21E-69CD91DFF3C9}"/>
              </a:ext>
            </a:extLst>
          </p:cNvPr>
          <p:cNvSpPr txBox="1">
            <a:spLocks/>
          </p:cNvSpPr>
          <p:nvPr/>
        </p:nvSpPr>
        <p:spPr bwMode="auto">
          <a:xfrm>
            <a:off x="-1" y="962447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Context &amp; key objectives  					03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E73E17C-CA4A-4E95-B2D4-7EC3348C11F0}"/>
              </a:ext>
            </a:extLst>
          </p:cNvPr>
          <p:cNvSpPr txBox="1">
            <a:spLocks/>
          </p:cNvSpPr>
          <p:nvPr/>
        </p:nvSpPr>
        <p:spPr bwMode="auto">
          <a:xfrm>
            <a:off x="0" y="1480814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Methodological note					07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8C2AE3F7-CACA-4D10-9779-4516434E64E3}"/>
              </a:ext>
            </a:extLst>
          </p:cNvPr>
          <p:cNvSpPr txBox="1">
            <a:spLocks/>
          </p:cNvSpPr>
          <p:nvPr/>
        </p:nvSpPr>
        <p:spPr bwMode="auto">
          <a:xfrm>
            <a:off x="-1" y="1999181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Technological profiles of the strategic domains </a:t>
            </a:r>
            <a:r>
              <a:rPr lang="fr-BE" sz="2400" dirty="0">
                <a:latin typeface="+mj-lt"/>
              </a:rPr>
              <a:t>		11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BF1F76E-5230-4AD4-9DA9-BD3A29E75687}"/>
              </a:ext>
            </a:extLst>
          </p:cNvPr>
          <p:cNvSpPr txBox="1">
            <a:spLocks/>
          </p:cNvSpPr>
          <p:nvPr/>
        </p:nvSpPr>
        <p:spPr bwMode="auto">
          <a:xfrm>
            <a:off x="0" y="2517548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Worldwide urban ecosystems</a:t>
            </a:r>
            <a:r>
              <a:rPr lang="fr-BE" sz="2400" dirty="0">
                <a:latin typeface="+mj-lt"/>
              </a:rPr>
              <a:t>				30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CF3E6FD4-CE7E-464F-A607-48A94EC7B92B}"/>
              </a:ext>
            </a:extLst>
          </p:cNvPr>
          <p:cNvSpPr txBox="1">
            <a:spLocks/>
          </p:cNvSpPr>
          <p:nvPr/>
        </p:nvSpPr>
        <p:spPr bwMode="auto">
          <a:xfrm>
            <a:off x="-1" y="3039898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Key organizations &amp; inventors                 </a:t>
            </a:r>
            <a:r>
              <a:rPr lang="fr-BE" sz="2400" dirty="0">
                <a:latin typeface="+mj-lt"/>
              </a:rPr>
              <a:t>			55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3560B-529B-4EC0-AD9F-ED69EC1B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0163B-3DE2-42A3-818F-050BC579EBF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BD2FFC55-DAD9-4DF1-AD57-3512B05087B1}"/>
              </a:ext>
            </a:extLst>
          </p:cNvPr>
          <p:cNvSpPr txBox="1">
            <a:spLocks/>
          </p:cNvSpPr>
          <p:nvPr/>
        </p:nvSpPr>
        <p:spPr bwMode="auto">
          <a:xfrm>
            <a:off x="-1" y="3558265"/>
            <a:ext cx="8099424" cy="3985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Key organizations &amp; inventor</a:t>
            </a:r>
            <a:r>
              <a:rPr lang="fr-BE" sz="2400" dirty="0">
                <a:latin typeface="+mj-lt"/>
              </a:rPr>
              <a:t>s in urban ecosystems             	72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E38957D-BF70-4E7B-96CC-283C5C5ACB5D}"/>
              </a:ext>
            </a:extLst>
          </p:cNvPr>
          <p:cNvSpPr txBox="1">
            <a:spLocks/>
          </p:cNvSpPr>
          <p:nvPr/>
        </p:nvSpPr>
        <p:spPr bwMode="auto">
          <a:xfrm>
            <a:off x="-1" y="4070173"/>
            <a:ext cx="8099424" cy="3985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Interactive material &amp; data</a:t>
            </a:r>
            <a:r>
              <a:rPr lang="fr-BE" sz="2400" dirty="0">
                <a:latin typeface="+mj-lt"/>
              </a:rPr>
              <a:t>			                     	91</a:t>
            </a:r>
          </a:p>
        </p:txBody>
      </p:sp>
    </p:spTree>
    <p:extLst>
      <p:ext uri="{BB962C8B-B14F-4D97-AF65-F5344CB8AC3E}">
        <p14:creationId xmlns:p14="http://schemas.microsoft.com/office/powerpoint/2010/main" val="422377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Automotive ECUs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7A0A72-3AAE-4EDA-B968-E7267CFC97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568"/>
          <a:stretch/>
        </p:blipFill>
        <p:spPr>
          <a:xfrm>
            <a:off x="0" y="857251"/>
            <a:ext cx="8099425" cy="3731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CC6555-B59F-4CEB-9D01-888EFC1064B7}"/>
              </a:ext>
            </a:extLst>
          </p:cNvPr>
          <p:cNvSpPr txBox="1"/>
          <p:nvPr/>
        </p:nvSpPr>
        <p:spPr>
          <a:xfrm>
            <a:off x="6564312" y="654683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+1271%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BFDBF7D0-03BC-4D95-9925-236F4C31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46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HUD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3E1069-81CB-4BB3-8ADE-B38902074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568"/>
          <a:stretch/>
        </p:blipFill>
        <p:spPr>
          <a:xfrm>
            <a:off x="0" y="857253"/>
            <a:ext cx="8099425" cy="3731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BA118-92AC-47E6-8546-B056D02DA47A}"/>
              </a:ext>
            </a:extLst>
          </p:cNvPr>
          <p:cNvSpPr txBox="1"/>
          <p:nvPr/>
        </p:nvSpPr>
        <p:spPr>
          <a:xfrm>
            <a:off x="7111488" y="703364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+1953%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2B0F8F76-88A9-4BF4-85B5-7C1702AB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418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50BDE4A-70B7-432F-B98F-EADBBC9CEC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60"/>
          <a:stretch/>
        </p:blipFill>
        <p:spPr>
          <a:xfrm>
            <a:off x="0" y="857251"/>
            <a:ext cx="8099425" cy="3581400"/>
          </a:xfrm>
          <a:prstGeom prst="rect">
            <a:avLst/>
          </a:prstGeom>
        </p:spPr>
      </p:pic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7ECD19A0-CE4E-4050-A22E-E5525EFB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80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B4A03B5-4C7E-4668-89CA-DAA506371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8"/>
          <a:stretch/>
        </p:blipFill>
        <p:spPr>
          <a:xfrm>
            <a:off x="0" y="857253"/>
            <a:ext cx="8099425" cy="3581398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A8577CC2-8DFB-413D-964D-30B73859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184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CAD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E01495F-C6E7-4072-95A6-447F1B572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13204"/>
          <a:stretch/>
        </p:blipFill>
        <p:spPr>
          <a:xfrm>
            <a:off x="0" y="857251"/>
            <a:ext cx="8099425" cy="3428996"/>
          </a:xfrm>
          <a:prstGeom prst="rect">
            <a:avLst/>
          </a:prstGeom>
        </p:spPr>
      </p:pic>
      <p:pic>
        <p:nvPicPr>
          <p:cNvPr id="10" name="Picture 2">
            <a:hlinkClick r:id="rId6"/>
            <a:extLst>
              <a:ext uri="{FF2B5EF4-FFF2-40B4-BE49-F238E27FC236}">
                <a16:creationId xmlns:a16="http://schemas.microsoft.com/office/drawing/2014/main" id="{F60A9B79-E8BF-408A-9559-2F4161161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0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Arrangements for SE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E838E3-36AC-4348-B14E-1A2218F21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9"/>
          <a:stretch/>
        </p:blipFill>
        <p:spPr>
          <a:xfrm>
            <a:off x="0" y="857249"/>
            <a:ext cx="8099425" cy="3581401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A5CBA907-9F93-40E6-BCFE-4EE925F3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0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C75C71-ADAB-4121-BB04-283ECF6DC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14877"/>
          <a:stretch/>
        </p:blipFill>
        <p:spPr>
          <a:xfrm>
            <a:off x="0" y="857251"/>
            <a:ext cx="8099425" cy="3352799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866B1BB7-55E5-49C5-ACA9-2B066D246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18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25C1E62-C65D-484D-8FEF-0B9236A81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9"/>
          <a:stretch/>
        </p:blipFill>
        <p:spPr>
          <a:xfrm>
            <a:off x="0" y="857251"/>
            <a:ext cx="8099425" cy="3581400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008F50B2-AAF8-400A-8506-08A83CF0D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64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Automotive ECUs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ED26655-C3E4-4E21-A390-C67D9253A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9"/>
          <a:stretch/>
        </p:blipFill>
        <p:spPr>
          <a:xfrm>
            <a:off x="0" y="857253"/>
            <a:ext cx="8099425" cy="3581397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CBA8E023-833E-4B9C-87F8-BCD71CCDE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02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HUD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7D06B02-EA74-451C-9385-C8AE81142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10114"/>
          <a:stretch/>
        </p:blipFill>
        <p:spPr>
          <a:xfrm>
            <a:off x="0" y="857251"/>
            <a:ext cx="8099425" cy="3569785"/>
          </a:xfrm>
          <a:prstGeom prst="rect">
            <a:avLst/>
          </a:prstGeom>
        </p:spPr>
      </p:pic>
      <p:pic>
        <p:nvPicPr>
          <p:cNvPr id="10" name="Picture 2">
            <a:hlinkClick r:id="rId6"/>
            <a:extLst>
              <a:ext uri="{FF2B5EF4-FFF2-40B4-BE49-F238E27FC236}">
                <a16:creationId xmlns:a16="http://schemas.microsoft.com/office/drawing/2014/main" id="{020436C1-3FD8-401F-95B0-2651DE826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79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Context &amp; key objectives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A293C-BFF8-4388-9E8D-85DE1AAE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AD157D-3174-410E-8B32-0C6AF61AF402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876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World urban ecosystems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69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31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- Holography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(#18)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(#13)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(#12)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H="1">
            <a:off x="3948469" y="2173940"/>
            <a:ext cx="596543" cy="80360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3668712" y="299095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Daejeon (#40)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5726112" y="2300848"/>
            <a:ext cx="505540" cy="30900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6180659" y="247366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(#35)</a:t>
            </a:r>
          </a:p>
        </p:txBody>
      </p:sp>
      <p:pic>
        <p:nvPicPr>
          <p:cNvPr id="20" name="Picture 2">
            <a:hlinkClick r:id="rId5"/>
            <a:extLst>
              <a:ext uri="{FF2B5EF4-FFF2-40B4-BE49-F238E27FC236}">
                <a16:creationId xmlns:a16="http://schemas.microsoft.com/office/drawing/2014/main" id="{15A187E3-2BD2-4A48-A087-E787049D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41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32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- Holography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(#2)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(#4)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(#3)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9C73B5-7821-4D56-8104-2A1A08FB6707}"/>
              </a:ext>
            </a:extLst>
          </p:cNvPr>
          <p:cNvSpPr txBox="1">
            <a:spLocks/>
          </p:cNvSpPr>
          <p:nvPr/>
        </p:nvSpPr>
        <p:spPr bwMode="auto">
          <a:xfrm>
            <a:off x="5116512" y="406610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Tucson (#6)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E144CE-A63E-43F8-8E27-13E6D00564BA}"/>
              </a:ext>
            </a:extLst>
          </p:cNvPr>
          <p:cNvCxnSpPr>
            <a:cxnSpLocks/>
          </p:cNvCxnSpPr>
          <p:nvPr/>
        </p:nvCxnSpPr>
        <p:spPr>
          <a:xfrm>
            <a:off x="3113483" y="3461880"/>
            <a:ext cx="2003029" cy="67197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 flipV="1">
            <a:off x="3668712" y="2043366"/>
            <a:ext cx="152400" cy="41408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3363912" y="171468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Denver (#21)</a:t>
            </a:r>
          </a:p>
        </p:txBody>
      </p:sp>
      <p:pic>
        <p:nvPicPr>
          <p:cNvPr id="20" name="Picture 2">
            <a:hlinkClick r:id="rId5"/>
            <a:extLst>
              <a:ext uri="{FF2B5EF4-FFF2-40B4-BE49-F238E27FC236}">
                <a16:creationId xmlns:a16="http://schemas.microsoft.com/office/drawing/2014/main" id="{780F6617-52A7-40CE-80F7-02D8C74B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37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33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- Holography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(#5)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(#10)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47C1CD-56C2-4AD7-8E28-667F16C48AB7}"/>
              </a:ext>
            </a:extLst>
          </p:cNvPr>
          <p:cNvCxnSpPr>
            <a:cxnSpLocks/>
          </p:cNvCxnSpPr>
          <p:nvPr/>
        </p:nvCxnSpPr>
        <p:spPr>
          <a:xfrm>
            <a:off x="2220912" y="3700637"/>
            <a:ext cx="1295400" cy="8298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>
            <a:off x="4353928" y="2667891"/>
            <a:ext cx="396596" cy="14099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4750523" y="24074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Dresden (#1)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7B7A2A-794A-4EF9-A916-DC397B04864F}"/>
              </a:ext>
            </a:extLst>
          </p:cNvPr>
          <p:cNvCxnSpPr>
            <a:cxnSpLocks/>
          </p:cNvCxnSpPr>
          <p:nvPr/>
        </p:nvCxnSpPr>
        <p:spPr>
          <a:xfrm flipV="1">
            <a:off x="2868612" y="2319980"/>
            <a:ext cx="367459" cy="34791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D7201A6E-CD88-4FDF-AFE3-0963BF120600}"/>
              </a:ext>
            </a:extLst>
          </p:cNvPr>
          <p:cNvSpPr txBox="1">
            <a:spLocks/>
          </p:cNvSpPr>
          <p:nvPr/>
        </p:nvSpPr>
        <p:spPr bwMode="auto">
          <a:xfrm>
            <a:off x="2678112" y="2030856"/>
            <a:ext cx="1786706" cy="17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Milton Keynes (#8)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7D4192B-5051-4FAF-9B28-EE2FDCFDCDF5}"/>
              </a:ext>
            </a:extLst>
          </p:cNvPr>
          <p:cNvSpPr txBox="1">
            <a:spLocks/>
          </p:cNvSpPr>
          <p:nvPr/>
        </p:nvSpPr>
        <p:spPr bwMode="auto">
          <a:xfrm>
            <a:off x="1001712" y="354250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Grenoble (#10)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>
            <a:off x="1916112" y="3196719"/>
            <a:ext cx="457200" cy="8371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 (#10)</a:t>
            </a:r>
          </a:p>
        </p:txBody>
      </p:sp>
      <p:pic>
        <p:nvPicPr>
          <p:cNvPr id="26" name="Picture 2">
            <a:hlinkClick r:id="rId6"/>
            <a:extLst>
              <a:ext uri="{FF2B5EF4-FFF2-40B4-BE49-F238E27FC236}">
                <a16:creationId xmlns:a16="http://schemas.microsoft.com/office/drawing/2014/main" id="{C17AA861-F172-4FEF-9D9A-FACA89D3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22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34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Optical systems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V="1">
            <a:off x="2220912" y="3981450"/>
            <a:ext cx="1143000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3342268" y="3822668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(#4)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3211513" y="3169986"/>
            <a:ext cx="813874" cy="10449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3998954" y="311213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Hangzhou (#7)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51DF897D-082A-43A9-8A65-57C9DAE6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66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35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Optical systems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(#5)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(#6)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(#11)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(#13)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A63F97-8E9F-4D5E-9034-C1F7D7566667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42833" y="4039345"/>
            <a:ext cx="331786" cy="12419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64AFAE68-B748-45F1-BFD8-F9749292CED1}"/>
              </a:ext>
            </a:extLst>
          </p:cNvPr>
          <p:cNvSpPr txBox="1">
            <a:spLocks/>
          </p:cNvSpPr>
          <p:nvPr/>
        </p:nvSpPr>
        <p:spPr bwMode="auto">
          <a:xfrm>
            <a:off x="6474619" y="391813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 (#18)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AB1FEE06-2072-4C58-8018-515C30FF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1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36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Optical systems 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(#17)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Eindhoven (#31)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>
            <a:off x="3516312" y="2303879"/>
            <a:ext cx="381000" cy="61194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859212" y="217977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Aachen (#28)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>
            <a:off x="3307977" y="2228460"/>
            <a:ext cx="208335" cy="53379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>
            <a:off x="1916112" y="3196719"/>
            <a:ext cx="457200" cy="8371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 (#10)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6A502C6-5C53-4473-9099-6B3BEA622925}"/>
              </a:ext>
            </a:extLst>
          </p:cNvPr>
          <p:cNvSpPr txBox="1">
            <a:spLocks/>
          </p:cNvSpPr>
          <p:nvPr/>
        </p:nvSpPr>
        <p:spPr bwMode="auto">
          <a:xfrm>
            <a:off x="5754733" y="79005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(#15)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C5F1A2-770D-4317-B556-6C7E43D0EA05}"/>
              </a:ext>
            </a:extLst>
          </p:cNvPr>
          <p:cNvCxnSpPr>
            <a:cxnSpLocks/>
          </p:cNvCxnSpPr>
          <p:nvPr/>
        </p:nvCxnSpPr>
        <p:spPr>
          <a:xfrm flipH="1" flipV="1">
            <a:off x="5500191" y="768927"/>
            <a:ext cx="270694" cy="18372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DCCB06-57A1-485F-85E5-98F249F2A299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905378EB-9F69-42E8-A944-707FC4B9F4D0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(#22)</a:t>
            </a:r>
          </a:p>
        </p:txBody>
      </p:sp>
      <p:pic>
        <p:nvPicPr>
          <p:cNvPr id="31" name="Picture 2">
            <a:hlinkClick r:id="rId6"/>
            <a:extLst>
              <a:ext uri="{FF2B5EF4-FFF2-40B4-BE49-F238E27FC236}">
                <a16:creationId xmlns:a16="http://schemas.microsoft.com/office/drawing/2014/main" id="{246BFA46-B912-44AA-BC83-4FF05050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37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CAD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(#34)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(#29)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V="1">
            <a:off x="163512" y="4177557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688798" y="398851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Bangalore (#14)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2956975" y="2894129"/>
            <a:ext cx="775279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3721476" y="273620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Nanjing (#10)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135721-7A3F-4DC3-9B5D-4157AA1C89D8}"/>
              </a:ext>
            </a:extLst>
          </p:cNvPr>
          <p:cNvCxnSpPr>
            <a:cxnSpLocks/>
          </p:cNvCxnSpPr>
          <p:nvPr/>
        </p:nvCxnSpPr>
        <p:spPr>
          <a:xfrm flipV="1">
            <a:off x="3732254" y="701660"/>
            <a:ext cx="622258" cy="20028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340CD3BF-5C86-4F01-AF41-F9E2573952D9}"/>
              </a:ext>
            </a:extLst>
          </p:cNvPr>
          <p:cNvSpPr txBox="1">
            <a:spLocks/>
          </p:cNvSpPr>
          <p:nvPr/>
        </p:nvSpPr>
        <p:spPr bwMode="auto">
          <a:xfrm>
            <a:off x="4354512" y="541196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Shenyang (#5)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E9299C-FD5C-4854-9839-29B60A829A6C}"/>
              </a:ext>
            </a:extLst>
          </p:cNvPr>
          <p:cNvCxnSpPr>
            <a:cxnSpLocks/>
          </p:cNvCxnSpPr>
          <p:nvPr/>
        </p:nvCxnSpPr>
        <p:spPr>
          <a:xfrm flipV="1">
            <a:off x="-2870" y="4602119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345EE97-8D68-4106-B11D-B053A82EE923}"/>
              </a:ext>
            </a:extLst>
          </p:cNvPr>
          <p:cNvSpPr txBox="1">
            <a:spLocks/>
          </p:cNvSpPr>
          <p:nvPr/>
        </p:nvSpPr>
        <p:spPr bwMode="auto">
          <a:xfrm>
            <a:off x="522416" y="4413077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Mumbai (#18)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E36D28-439E-4580-A9EB-B59C2E9D414A}"/>
              </a:ext>
            </a:extLst>
          </p:cNvPr>
          <p:cNvCxnSpPr>
            <a:cxnSpLocks/>
          </p:cNvCxnSpPr>
          <p:nvPr/>
        </p:nvCxnSpPr>
        <p:spPr>
          <a:xfrm>
            <a:off x="3363912" y="3046529"/>
            <a:ext cx="368342" cy="17292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CA90649B-2CBF-45D6-ACA8-E5C22D1BE8C3}"/>
              </a:ext>
            </a:extLst>
          </p:cNvPr>
          <p:cNvSpPr txBox="1">
            <a:spLocks/>
          </p:cNvSpPr>
          <p:nvPr/>
        </p:nvSpPr>
        <p:spPr bwMode="auto">
          <a:xfrm>
            <a:off x="3732254" y="3073117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(#20)</a:t>
            </a:r>
          </a:p>
        </p:txBody>
      </p:sp>
      <p:pic>
        <p:nvPicPr>
          <p:cNvPr id="32" name="Picture 2">
            <a:hlinkClick r:id="rId5"/>
            <a:extLst>
              <a:ext uri="{FF2B5EF4-FFF2-40B4-BE49-F238E27FC236}">
                <a16:creationId xmlns:a16="http://schemas.microsoft.com/office/drawing/2014/main" id="{232C5840-AA3B-4E26-ACDC-B0536B92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38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CAD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(#1)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Austin (#6)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>
            <a:off x="1533897" y="3363221"/>
            <a:ext cx="2820615" cy="25496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74619" y="1765313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Albany NY (#2)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 flipV="1">
            <a:off x="6792912" y="1951653"/>
            <a:ext cx="304800" cy="20099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A63F97-8E9F-4D5E-9034-C1F7D7566667}"/>
              </a:ext>
            </a:extLst>
          </p:cNvPr>
          <p:cNvCxnSpPr>
            <a:cxnSpLocks/>
          </p:cNvCxnSpPr>
          <p:nvPr/>
        </p:nvCxnSpPr>
        <p:spPr>
          <a:xfrm flipV="1">
            <a:off x="1230312" y="1730872"/>
            <a:ext cx="741735" cy="28134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64AFAE68-B748-45F1-BFD8-F9749292CED1}"/>
              </a:ext>
            </a:extLst>
          </p:cNvPr>
          <p:cNvSpPr txBox="1">
            <a:spLocks/>
          </p:cNvSpPr>
          <p:nvPr/>
        </p:nvSpPr>
        <p:spPr bwMode="auto">
          <a:xfrm>
            <a:off x="84443" y="1894203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Portland (#3)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631E5F-531C-432A-8D70-1AD415430FBC}"/>
              </a:ext>
            </a:extLst>
          </p:cNvPr>
          <p:cNvCxnSpPr>
            <a:cxnSpLocks/>
          </p:cNvCxnSpPr>
          <p:nvPr/>
        </p:nvCxnSpPr>
        <p:spPr>
          <a:xfrm>
            <a:off x="6564312" y="2547575"/>
            <a:ext cx="174290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B9B65E25-6529-4794-8BDA-3891C0D7EF90}"/>
              </a:ext>
            </a:extLst>
          </p:cNvPr>
          <p:cNvSpPr txBox="1">
            <a:spLocks/>
          </p:cNvSpPr>
          <p:nvPr/>
        </p:nvSpPr>
        <p:spPr bwMode="auto">
          <a:xfrm>
            <a:off x="6727824" y="238965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(#4)</a:t>
            </a:r>
          </a:p>
        </p:txBody>
      </p:sp>
      <p:pic>
        <p:nvPicPr>
          <p:cNvPr id="31" name="Picture 2">
            <a:hlinkClick r:id="rId5"/>
            <a:extLst>
              <a:ext uri="{FF2B5EF4-FFF2-40B4-BE49-F238E27FC236}">
                <a16:creationId xmlns:a16="http://schemas.microsoft.com/office/drawing/2014/main" id="{A7CFFACF-8C1E-470E-92BC-0DBC8F70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96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39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CAD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3965174" y="234852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 (#16)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>
            <a:off x="2830512" y="2522508"/>
            <a:ext cx="1117957" cy="24019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Cambridge (#7)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V="1">
            <a:off x="4049713" y="3308111"/>
            <a:ext cx="76199" cy="21614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630612" y="348294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(#8)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 flipH="1">
            <a:off x="2830512" y="2228460"/>
            <a:ext cx="477465" cy="38139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470922" y="2694124"/>
            <a:ext cx="510330" cy="21181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3981252" y="2778974"/>
            <a:ext cx="2278259" cy="25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s' Gravenhage (#23)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DCCB06-57A1-485F-85E5-98F249F2A299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905378EB-9F69-42E8-A944-707FC4B9F4D0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(#12)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2B4F5383-2174-4DF1-B4FA-897D17E5A99B}"/>
              </a:ext>
            </a:extLst>
          </p:cNvPr>
          <p:cNvSpPr txBox="1">
            <a:spLocks/>
          </p:cNvSpPr>
          <p:nvPr/>
        </p:nvSpPr>
        <p:spPr bwMode="auto">
          <a:xfrm>
            <a:off x="5770885" y="472106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Haifa (#14)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003C3D-3E4B-4E08-BC00-CA940238E6DB}"/>
              </a:ext>
            </a:extLst>
          </p:cNvPr>
          <p:cNvCxnSpPr>
            <a:cxnSpLocks/>
          </p:cNvCxnSpPr>
          <p:nvPr/>
        </p:nvCxnSpPr>
        <p:spPr>
          <a:xfrm flipH="1">
            <a:off x="6107112" y="4963495"/>
            <a:ext cx="82383" cy="18079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6D8EBC36-4F9E-419F-8F70-B84C0BFFF314}"/>
              </a:ext>
            </a:extLst>
          </p:cNvPr>
          <p:cNvSpPr txBox="1">
            <a:spLocks/>
          </p:cNvSpPr>
          <p:nvPr/>
        </p:nvSpPr>
        <p:spPr bwMode="auto">
          <a:xfrm>
            <a:off x="1555377" y="373803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Barcelona (#28)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874B85-C826-427B-8038-4E5598F9355D}"/>
              </a:ext>
            </a:extLst>
          </p:cNvPr>
          <p:cNvCxnSpPr>
            <a:cxnSpLocks/>
          </p:cNvCxnSpPr>
          <p:nvPr/>
        </p:nvCxnSpPr>
        <p:spPr>
          <a:xfrm flipH="1" flipV="1">
            <a:off x="2830513" y="4003064"/>
            <a:ext cx="282970" cy="37534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>
            <a:hlinkClick r:id="rId6"/>
            <a:extLst>
              <a:ext uri="{FF2B5EF4-FFF2-40B4-BE49-F238E27FC236}">
                <a16:creationId xmlns:a16="http://schemas.microsoft.com/office/drawing/2014/main" id="{1B8973EB-E292-4AAC-8466-E53F2A42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50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three pillars of corporate innovation strategy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0996" y="6734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228BE9-EE8E-4C4E-A9B1-E7C16C449ADB}"/>
              </a:ext>
            </a:extLst>
          </p:cNvPr>
          <p:cNvCxnSpPr>
            <a:cxnSpLocks/>
          </p:cNvCxnSpPr>
          <p:nvPr/>
        </p:nvCxnSpPr>
        <p:spPr>
          <a:xfrm flipV="1">
            <a:off x="2062316" y="1779223"/>
            <a:ext cx="2007831" cy="2139679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F0C754-7C64-4E21-A028-D8983937FA8E}"/>
              </a:ext>
            </a:extLst>
          </p:cNvPr>
          <p:cNvCxnSpPr>
            <a:cxnSpLocks/>
          </p:cNvCxnSpPr>
          <p:nvPr/>
        </p:nvCxnSpPr>
        <p:spPr>
          <a:xfrm flipH="1" flipV="1">
            <a:off x="4121004" y="1664132"/>
            <a:ext cx="1954356" cy="2416565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754137-A77B-465C-A48C-5230E13CD659}"/>
              </a:ext>
            </a:extLst>
          </p:cNvPr>
          <p:cNvCxnSpPr>
            <a:cxnSpLocks/>
          </p:cNvCxnSpPr>
          <p:nvPr/>
        </p:nvCxnSpPr>
        <p:spPr>
          <a:xfrm>
            <a:off x="2062316" y="3981450"/>
            <a:ext cx="4015663" cy="0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BC8AF82-C3E1-4688-96D5-2466637C517D}"/>
              </a:ext>
            </a:extLst>
          </p:cNvPr>
          <p:cNvSpPr>
            <a:spLocks noChangeAspect="1"/>
          </p:cNvSpPr>
          <p:nvPr/>
        </p:nvSpPr>
        <p:spPr>
          <a:xfrm>
            <a:off x="3441880" y="1122338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1AB8E-044E-4742-8E98-01E931A4BFC2}"/>
              </a:ext>
            </a:extLst>
          </p:cNvPr>
          <p:cNvSpPr>
            <a:spLocks noChangeAspect="1"/>
          </p:cNvSpPr>
          <p:nvPr/>
        </p:nvSpPr>
        <p:spPr>
          <a:xfrm>
            <a:off x="1363191" y="3264770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51CA78-5CBB-402E-9CA3-03D7026FF717}"/>
              </a:ext>
            </a:extLst>
          </p:cNvPr>
          <p:cNvSpPr>
            <a:spLocks noChangeAspect="1"/>
          </p:cNvSpPr>
          <p:nvPr/>
        </p:nvSpPr>
        <p:spPr>
          <a:xfrm>
            <a:off x="5509129" y="3282322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3FF4E-09ED-40BC-8CB0-3898B1C6129D}"/>
              </a:ext>
            </a:extLst>
          </p:cNvPr>
          <p:cNvSpPr txBox="1"/>
          <p:nvPr/>
        </p:nvSpPr>
        <p:spPr>
          <a:xfrm>
            <a:off x="1308282" y="3534678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2400" b="1" noProof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C54B9-5315-4658-8141-815636109CC6}"/>
              </a:ext>
            </a:extLst>
          </p:cNvPr>
          <p:cNvSpPr txBox="1"/>
          <p:nvPr/>
        </p:nvSpPr>
        <p:spPr>
          <a:xfrm>
            <a:off x="3386970" y="1325016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F8D1D-76BA-40BC-84BD-5156BB3FEA04}"/>
              </a:ext>
            </a:extLst>
          </p:cNvPr>
          <p:cNvSpPr txBox="1"/>
          <p:nvPr/>
        </p:nvSpPr>
        <p:spPr>
          <a:xfrm>
            <a:off x="5484474" y="3436267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 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31A8F-6A04-4095-B83F-30EE40B5AC73}"/>
              </a:ext>
            </a:extLst>
          </p:cNvPr>
          <p:cNvSpPr txBox="1"/>
          <p:nvPr/>
        </p:nvSpPr>
        <p:spPr>
          <a:xfrm>
            <a:off x="2768715" y="2720564"/>
            <a:ext cx="27823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 Strategy</a:t>
            </a:r>
            <a:endParaRPr lang="nl-NL"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D7903-B9D8-4C8D-8C04-798B334994A2}"/>
              </a:ext>
            </a:extLst>
          </p:cNvPr>
          <p:cNvSpPr txBox="1"/>
          <p:nvPr/>
        </p:nvSpPr>
        <p:spPr>
          <a:xfrm>
            <a:off x="1527588" y="807707"/>
            <a:ext cx="511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ACCC0-72FC-4F74-9913-A405CBED2022}"/>
              </a:ext>
            </a:extLst>
          </p:cNvPr>
          <p:cNvSpPr txBox="1"/>
          <p:nvPr/>
        </p:nvSpPr>
        <p:spPr>
          <a:xfrm>
            <a:off x="-33712" y="2842942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Where to locate innovation activities?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043172-EE74-46DD-ACE0-9924A9E95483}"/>
              </a:ext>
            </a:extLst>
          </p:cNvPr>
          <p:cNvSpPr txBox="1"/>
          <p:nvPr/>
        </p:nvSpPr>
        <p:spPr>
          <a:xfrm>
            <a:off x="5975624" y="2930065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</p:spTree>
    <p:extLst>
      <p:ext uri="{BB962C8B-B14F-4D97-AF65-F5344CB8AC3E}">
        <p14:creationId xmlns:p14="http://schemas.microsoft.com/office/powerpoint/2010/main" val="1182617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40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Arrangements for SE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(#10)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(#26)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0E93CC-85AE-49C0-A747-ADE8152C2A16}"/>
              </a:ext>
            </a:extLst>
          </p:cNvPr>
          <p:cNvCxnSpPr>
            <a:cxnSpLocks/>
          </p:cNvCxnSpPr>
          <p:nvPr/>
        </p:nvCxnSpPr>
        <p:spPr>
          <a:xfrm flipV="1">
            <a:off x="163512" y="4177557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F611524E-EBC4-4728-8A45-D30E8CFCF472}"/>
              </a:ext>
            </a:extLst>
          </p:cNvPr>
          <p:cNvSpPr txBox="1">
            <a:spLocks/>
          </p:cNvSpPr>
          <p:nvPr/>
        </p:nvSpPr>
        <p:spPr bwMode="auto">
          <a:xfrm>
            <a:off x="688798" y="398851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Bangalore (#5)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10CC24-6A54-4F72-84B2-553A72BC79CB}"/>
              </a:ext>
            </a:extLst>
          </p:cNvPr>
          <p:cNvCxnSpPr>
            <a:cxnSpLocks/>
          </p:cNvCxnSpPr>
          <p:nvPr/>
        </p:nvCxnSpPr>
        <p:spPr>
          <a:xfrm flipV="1">
            <a:off x="2220912" y="3981450"/>
            <a:ext cx="1143000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0E2326F7-C510-4E21-80B2-F8E233BB9EDB}"/>
              </a:ext>
            </a:extLst>
          </p:cNvPr>
          <p:cNvSpPr txBox="1">
            <a:spLocks/>
          </p:cNvSpPr>
          <p:nvPr/>
        </p:nvSpPr>
        <p:spPr bwMode="auto">
          <a:xfrm>
            <a:off x="3342268" y="3822668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(#4)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94CBF71-65C6-409D-9AC6-C8816D94756B}"/>
              </a:ext>
            </a:extLst>
          </p:cNvPr>
          <p:cNvCxnSpPr>
            <a:cxnSpLocks/>
          </p:cNvCxnSpPr>
          <p:nvPr/>
        </p:nvCxnSpPr>
        <p:spPr>
          <a:xfrm>
            <a:off x="3211513" y="3169986"/>
            <a:ext cx="813874" cy="10449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F5263F86-C391-4849-BFD6-14051C929F63}"/>
              </a:ext>
            </a:extLst>
          </p:cNvPr>
          <p:cNvSpPr txBox="1">
            <a:spLocks/>
          </p:cNvSpPr>
          <p:nvPr/>
        </p:nvSpPr>
        <p:spPr bwMode="auto">
          <a:xfrm>
            <a:off x="3998954" y="311213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Hangzhou (#6)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179090-2011-48A7-9D94-1D6C025EBB87}"/>
              </a:ext>
            </a:extLst>
          </p:cNvPr>
          <p:cNvCxnSpPr>
            <a:cxnSpLocks/>
          </p:cNvCxnSpPr>
          <p:nvPr/>
        </p:nvCxnSpPr>
        <p:spPr>
          <a:xfrm flipV="1">
            <a:off x="148758" y="4531073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2DEADD65-4534-48CA-A279-D3BE706480AE}"/>
              </a:ext>
            </a:extLst>
          </p:cNvPr>
          <p:cNvSpPr txBox="1">
            <a:spLocks/>
          </p:cNvSpPr>
          <p:nvPr/>
        </p:nvSpPr>
        <p:spPr bwMode="auto">
          <a:xfrm>
            <a:off x="674044" y="434203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Mumbai (#12)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F4A9A3-525B-4CE2-AF0D-82A6AB63139A}"/>
              </a:ext>
            </a:extLst>
          </p:cNvPr>
          <p:cNvCxnSpPr>
            <a:cxnSpLocks/>
          </p:cNvCxnSpPr>
          <p:nvPr/>
        </p:nvCxnSpPr>
        <p:spPr>
          <a:xfrm flipH="1">
            <a:off x="1971481" y="4976194"/>
            <a:ext cx="135131" cy="2860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0922BC90-BAF5-4511-A976-C33EEFEF5F5F}"/>
              </a:ext>
            </a:extLst>
          </p:cNvPr>
          <p:cNvSpPr txBox="1">
            <a:spLocks/>
          </p:cNvSpPr>
          <p:nvPr/>
        </p:nvSpPr>
        <p:spPr bwMode="auto">
          <a:xfrm>
            <a:off x="1653206" y="4749832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 (#19) </a:t>
            </a:r>
          </a:p>
        </p:txBody>
      </p:sp>
      <p:pic>
        <p:nvPicPr>
          <p:cNvPr id="37" name="Picture 2">
            <a:hlinkClick r:id="rId5"/>
            <a:extLst>
              <a:ext uri="{FF2B5EF4-FFF2-40B4-BE49-F238E27FC236}">
                <a16:creationId xmlns:a16="http://schemas.microsoft.com/office/drawing/2014/main" id="{C6FCD3B2-2553-442A-927F-899469EA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847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41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Arrangements for SE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(#2)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6493669" y="164210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(#9)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H="1">
            <a:off x="6678612" y="1939539"/>
            <a:ext cx="190500" cy="48118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(#1)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9C73B5-7821-4D56-8104-2A1A08FB6707}"/>
              </a:ext>
            </a:extLst>
          </p:cNvPr>
          <p:cNvSpPr txBox="1">
            <a:spLocks/>
          </p:cNvSpPr>
          <p:nvPr/>
        </p:nvSpPr>
        <p:spPr bwMode="auto">
          <a:xfrm>
            <a:off x="6346825" y="355442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Fayetteville (#7)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E144CE-A63E-43F8-8E27-13E6D00564BA}"/>
              </a:ext>
            </a:extLst>
          </p:cNvPr>
          <p:cNvCxnSpPr>
            <a:cxnSpLocks/>
          </p:cNvCxnSpPr>
          <p:nvPr/>
        </p:nvCxnSpPr>
        <p:spPr>
          <a:xfrm>
            <a:off x="6259512" y="3113287"/>
            <a:ext cx="306016" cy="45514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 flipH="1" flipV="1">
            <a:off x="6488112" y="2609850"/>
            <a:ext cx="381000" cy="16023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6640511" y="2773161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Washington (#3)</a:t>
            </a:r>
          </a:p>
        </p:txBody>
      </p:sp>
      <p:pic>
        <p:nvPicPr>
          <p:cNvPr id="27" name="Picture 2">
            <a:hlinkClick r:id="rId5"/>
            <a:extLst>
              <a:ext uri="{FF2B5EF4-FFF2-40B4-BE49-F238E27FC236}">
                <a16:creationId xmlns:a16="http://schemas.microsoft.com/office/drawing/2014/main" id="{709EC2D9-2337-4F6A-88D8-66D0D2128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562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42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Arrangements for SE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4720207" y="3164318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(#32)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47C1CD-56C2-4AD7-8E28-667F16C48AB7}"/>
              </a:ext>
            </a:extLst>
          </p:cNvPr>
          <p:cNvCxnSpPr>
            <a:cxnSpLocks/>
          </p:cNvCxnSpPr>
          <p:nvPr/>
        </p:nvCxnSpPr>
        <p:spPr>
          <a:xfrm flipH="1" flipV="1">
            <a:off x="717959" y="2147116"/>
            <a:ext cx="1426753" cy="2815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7B7A2A-794A-4EF9-A916-DC397B04864F}"/>
              </a:ext>
            </a:extLst>
          </p:cNvPr>
          <p:cNvCxnSpPr>
            <a:cxnSpLocks/>
          </p:cNvCxnSpPr>
          <p:nvPr/>
        </p:nvCxnSpPr>
        <p:spPr>
          <a:xfrm flipV="1">
            <a:off x="2868612" y="2319980"/>
            <a:ext cx="367459" cy="34791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D7201A6E-CD88-4FDF-AFE3-0963BF120600}"/>
              </a:ext>
            </a:extLst>
          </p:cNvPr>
          <p:cNvSpPr txBox="1">
            <a:spLocks/>
          </p:cNvSpPr>
          <p:nvPr/>
        </p:nvSpPr>
        <p:spPr bwMode="auto">
          <a:xfrm>
            <a:off x="2678112" y="2030856"/>
            <a:ext cx="1786706" cy="17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 (#16)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 flipH="1">
            <a:off x="4152701" y="3289331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7D4192B-5051-4FAF-9B28-EE2FDCFDCDF5}"/>
              </a:ext>
            </a:extLst>
          </p:cNvPr>
          <p:cNvSpPr txBox="1">
            <a:spLocks/>
          </p:cNvSpPr>
          <p:nvPr/>
        </p:nvSpPr>
        <p:spPr bwMode="auto">
          <a:xfrm>
            <a:off x="319906" y="1876734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 (#38)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 flipV="1">
            <a:off x="1687512" y="2780752"/>
            <a:ext cx="872306" cy="6612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586606" y="2627980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Cardiff (#32)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66FEE8-0D43-4E36-B9E6-16E250A91D81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C613F145-BDFE-4BFE-BF30-83AB7516FE8C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(#8)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F84177-A1BE-4466-BB5A-1AF0B94EC268}"/>
              </a:ext>
            </a:extLst>
          </p:cNvPr>
          <p:cNvCxnSpPr>
            <a:cxnSpLocks/>
          </p:cNvCxnSpPr>
          <p:nvPr/>
        </p:nvCxnSpPr>
        <p:spPr>
          <a:xfrm flipH="1" flipV="1">
            <a:off x="6676366" y="2147836"/>
            <a:ext cx="1426753" cy="2815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A8DBEB6F-7877-4601-82D9-40CFFB89039D}"/>
              </a:ext>
            </a:extLst>
          </p:cNvPr>
          <p:cNvSpPr txBox="1">
            <a:spLocks/>
          </p:cNvSpPr>
          <p:nvPr/>
        </p:nvSpPr>
        <p:spPr bwMode="auto">
          <a:xfrm>
            <a:off x="6278313" y="1877454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Moscow (#36)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DE88E3-FCF3-4CCF-88B5-8855014447A6}"/>
              </a:ext>
            </a:extLst>
          </p:cNvPr>
          <p:cNvCxnSpPr>
            <a:cxnSpLocks/>
          </p:cNvCxnSpPr>
          <p:nvPr/>
        </p:nvCxnSpPr>
        <p:spPr>
          <a:xfrm flipH="1" flipV="1">
            <a:off x="1535113" y="1495159"/>
            <a:ext cx="1333499" cy="11611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63F1C44-C6F8-4A87-9250-2D1EFC86FFF3}"/>
              </a:ext>
            </a:extLst>
          </p:cNvPr>
          <p:cNvSpPr txBox="1">
            <a:spLocks/>
          </p:cNvSpPr>
          <p:nvPr/>
        </p:nvSpPr>
        <p:spPr bwMode="auto">
          <a:xfrm>
            <a:off x="1137059" y="122477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Cambridge (#48)</a:t>
            </a:r>
          </a:p>
        </p:txBody>
      </p:sp>
      <p:pic>
        <p:nvPicPr>
          <p:cNvPr id="34" name="Picture 2">
            <a:hlinkClick r:id="rId6"/>
            <a:extLst>
              <a:ext uri="{FF2B5EF4-FFF2-40B4-BE49-F238E27FC236}">
                <a16:creationId xmlns:a16="http://schemas.microsoft.com/office/drawing/2014/main" id="{D035F1D0-57C8-41E4-880E-0B12C91F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419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43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Optical components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(#5)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(#3)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2220912" y="3219450"/>
            <a:ext cx="381000" cy="11288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2601910" y="3207467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Wuhan (#1)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5FBB20-5EFB-43B6-B8BE-A90C55F9D4B6}"/>
              </a:ext>
            </a:extLst>
          </p:cNvPr>
          <p:cNvCxnSpPr>
            <a:cxnSpLocks/>
          </p:cNvCxnSpPr>
          <p:nvPr/>
        </p:nvCxnSpPr>
        <p:spPr>
          <a:xfrm>
            <a:off x="5726114" y="2308123"/>
            <a:ext cx="381000" cy="11288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F05C244B-666F-41FD-A066-836ED5CC2A77}"/>
              </a:ext>
            </a:extLst>
          </p:cNvPr>
          <p:cNvSpPr txBox="1">
            <a:spLocks/>
          </p:cNvSpPr>
          <p:nvPr/>
        </p:nvSpPr>
        <p:spPr bwMode="auto">
          <a:xfrm>
            <a:off x="5802311" y="2388532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Shiga (#6)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155D5B-9BCD-4A51-ADDB-D888C10D9B1A}"/>
              </a:ext>
            </a:extLst>
          </p:cNvPr>
          <p:cNvCxnSpPr>
            <a:cxnSpLocks/>
          </p:cNvCxnSpPr>
          <p:nvPr/>
        </p:nvCxnSpPr>
        <p:spPr>
          <a:xfrm flipV="1">
            <a:off x="4025387" y="2181311"/>
            <a:ext cx="373674" cy="3040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496E6347-E220-4599-BF6B-C47238A805C9}"/>
              </a:ext>
            </a:extLst>
          </p:cNvPr>
          <p:cNvSpPr txBox="1">
            <a:spLocks/>
          </p:cNvSpPr>
          <p:nvPr/>
        </p:nvSpPr>
        <p:spPr bwMode="auto">
          <a:xfrm>
            <a:off x="2754313" y="2499752"/>
            <a:ext cx="2210582" cy="25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Chungcheongnam-do (#4)</a:t>
            </a:r>
          </a:p>
        </p:txBody>
      </p:sp>
      <p:pic>
        <p:nvPicPr>
          <p:cNvPr id="31" name="Picture 2">
            <a:hlinkClick r:id="rId5"/>
            <a:extLst>
              <a:ext uri="{FF2B5EF4-FFF2-40B4-BE49-F238E27FC236}">
                <a16:creationId xmlns:a16="http://schemas.microsoft.com/office/drawing/2014/main" id="{F8D7BCC3-EDDE-499C-80FD-0AEDD72B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036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44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Optical components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(#32)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Albuquerque (#50)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340665"/>
            <a:ext cx="1449015" cy="225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Portland (#48)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>
            <a:off x="1095747" y="1598131"/>
            <a:ext cx="819757" cy="6610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Albany NY (#37)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>
            <a:off x="6792912" y="2076450"/>
            <a:ext cx="76200" cy="61157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1D1DAA-4A2E-452C-8F59-04B3A4294E67}"/>
              </a:ext>
            </a:extLst>
          </p:cNvPr>
          <p:cNvCxnSpPr>
            <a:cxnSpLocks/>
          </p:cNvCxnSpPr>
          <p:nvPr/>
        </p:nvCxnSpPr>
        <p:spPr>
          <a:xfrm flipV="1">
            <a:off x="6564313" y="1699369"/>
            <a:ext cx="304799" cy="37708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C0D53619-F8A8-4918-80FF-A215BD600C5C}"/>
              </a:ext>
            </a:extLst>
          </p:cNvPr>
          <p:cNvSpPr txBox="1">
            <a:spLocks/>
          </p:cNvSpPr>
          <p:nvPr/>
        </p:nvSpPr>
        <p:spPr bwMode="auto">
          <a:xfrm>
            <a:off x="6515098" y="1441277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Syracuse NY (#40)</a:t>
            </a:r>
          </a:p>
        </p:txBody>
      </p:sp>
      <p:pic>
        <p:nvPicPr>
          <p:cNvPr id="30" name="Picture 2">
            <a:hlinkClick r:id="rId5"/>
            <a:extLst>
              <a:ext uri="{FF2B5EF4-FFF2-40B4-BE49-F238E27FC236}">
                <a16:creationId xmlns:a16="http://schemas.microsoft.com/office/drawing/2014/main" id="{58343697-0915-4517-9720-62266B9BF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598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Optical components 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936351" y="383758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Grenoble (#16)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V="1">
            <a:off x="1812651" y="3761513"/>
            <a:ext cx="1723261" cy="24989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Aachen (#13)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 flipV="1">
            <a:off x="3592512" y="2762251"/>
            <a:ext cx="228600" cy="3165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368028" y="3058861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Regensburg (#2)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>
            <a:off x="3307977" y="2228460"/>
            <a:ext cx="237518" cy="57764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 flipV="1">
            <a:off x="1916112" y="2893811"/>
            <a:ext cx="1600200" cy="30290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Frankfurt (#18)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E2B795A5-B078-4E07-A634-BDA12EC40111}"/>
              </a:ext>
            </a:extLst>
          </p:cNvPr>
          <p:cNvSpPr txBox="1">
            <a:spLocks/>
          </p:cNvSpPr>
          <p:nvPr/>
        </p:nvSpPr>
        <p:spPr bwMode="auto">
          <a:xfrm>
            <a:off x="3860311" y="246604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Darmstadt (#8)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C44DA5-3BB6-462B-89AA-F2B53661401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706813" y="2587255"/>
            <a:ext cx="153498" cy="21885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03C402-681C-49A0-ABCE-47B8A6A09CA9}"/>
              </a:ext>
            </a:extLst>
          </p:cNvPr>
          <p:cNvCxnSpPr>
            <a:cxnSpLocks/>
          </p:cNvCxnSpPr>
          <p:nvPr/>
        </p:nvCxnSpPr>
        <p:spPr>
          <a:xfrm flipH="1" flipV="1">
            <a:off x="3744912" y="2914651"/>
            <a:ext cx="228600" cy="3165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CFF01B3-DBCA-47C5-820C-385D43B428E3}"/>
              </a:ext>
            </a:extLst>
          </p:cNvPr>
          <p:cNvCxnSpPr>
            <a:cxnSpLocks/>
          </p:cNvCxnSpPr>
          <p:nvPr/>
        </p:nvCxnSpPr>
        <p:spPr>
          <a:xfrm flipH="1" flipV="1">
            <a:off x="3897312" y="3067051"/>
            <a:ext cx="228600" cy="3165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>
            <a:hlinkClick r:id="rId6"/>
            <a:extLst>
              <a:ext uri="{FF2B5EF4-FFF2-40B4-BE49-F238E27FC236}">
                <a16:creationId xmlns:a16="http://schemas.microsoft.com/office/drawing/2014/main" id="{DA909CE7-76E8-4E8A-8FE3-90F7401AA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45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46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Screen displays (vehicules)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(#14)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>
            <a:off x="5116514" y="2472963"/>
            <a:ext cx="160523" cy="107948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4666229" y="3602544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Hiroshima (#18)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5878512" y="2284038"/>
            <a:ext cx="353140" cy="32581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6180659" y="247366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Aichi (#4)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CFABD9-FC34-4635-91CC-576B90854D28}"/>
              </a:ext>
            </a:extLst>
          </p:cNvPr>
          <p:cNvCxnSpPr>
            <a:cxnSpLocks/>
          </p:cNvCxnSpPr>
          <p:nvPr/>
        </p:nvCxnSpPr>
        <p:spPr>
          <a:xfrm>
            <a:off x="6107112" y="1153645"/>
            <a:ext cx="124540" cy="61800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F6CD3C24-7723-4546-A6BB-86B92AE3DFAF}"/>
              </a:ext>
            </a:extLst>
          </p:cNvPr>
          <p:cNvSpPr txBox="1">
            <a:spLocks/>
          </p:cNvSpPr>
          <p:nvPr/>
        </p:nvSpPr>
        <p:spPr bwMode="auto">
          <a:xfrm>
            <a:off x="5456758" y="86367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Niigata (#12)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427811-620E-4036-8E4B-60C24F694AEB}"/>
              </a:ext>
            </a:extLst>
          </p:cNvPr>
          <p:cNvCxnSpPr>
            <a:cxnSpLocks/>
          </p:cNvCxnSpPr>
          <p:nvPr/>
        </p:nvCxnSpPr>
        <p:spPr>
          <a:xfrm>
            <a:off x="5689157" y="2394135"/>
            <a:ext cx="365925" cy="59681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8ADBFD2-98D3-4D15-A5D5-6AAA97D67F8A}"/>
              </a:ext>
            </a:extLst>
          </p:cNvPr>
          <p:cNvSpPr txBox="1">
            <a:spLocks/>
          </p:cNvSpPr>
          <p:nvPr/>
        </p:nvSpPr>
        <p:spPr bwMode="auto">
          <a:xfrm>
            <a:off x="6070686" y="291967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(#17)</a:t>
            </a:r>
          </a:p>
        </p:txBody>
      </p:sp>
      <p:pic>
        <p:nvPicPr>
          <p:cNvPr id="30" name="Picture 2">
            <a:hlinkClick r:id="rId5"/>
            <a:extLst>
              <a:ext uri="{FF2B5EF4-FFF2-40B4-BE49-F238E27FC236}">
                <a16:creationId xmlns:a16="http://schemas.microsoft.com/office/drawing/2014/main" id="{7959BC54-ED39-4349-88D4-DC8873E38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4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47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- Screen displays (vehicules)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(#43)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6144339" y="382786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Dayton (#50)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H="1" flipV="1">
            <a:off x="5802312" y="2519351"/>
            <a:ext cx="533400" cy="130969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>
            <a:off x="5345112" y="1722283"/>
            <a:ext cx="228600" cy="35416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4583112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 rapids (#6)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675000B-000C-4C80-874D-3D96B4AA8C42}"/>
              </a:ext>
            </a:extLst>
          </p:cNvPr>
          <p:cNvSpPr txBox="1">
            <a:spLocks/>
          </p:cNvSpPr>
          <p:nvPr/>
        </p:nvSpPr>
        <p:spPr bwMode="auto">
          <a:xfrm>
            <a:off x="5950095" y="1631623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Detroit (#8)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8F1638-2A53-4DB6-87B4-E5A193696160}"/>
              </a:ext>
            </a:extLst>
          </p:cNvPr>
          <p:cNvCxnSpPr>
            <a:cxnSpLocks/>
          </p:cNvCxnSpPr>
          <p:nvPr/>
        </p:nvCxnSpPr>
        <p:spPr>
          <a:xfrm flipH="1">
            <a:off x="5802312" y="1899366"/>
            <a:ext cx="457200" cy="26207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D50FFCAC-10AC-4C10-87AF-F62D9DF84F4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(#13)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FE376F-3707-4926-9BD3-FBAEFE1F03ED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>
            <a:hlinkClick r:id="rId5"/>
            <a:extLst>
              <a:ext uri="{FF2B5EF4-FFF2-40B4-BE49-F238E27FC236}">
                <a16:creationId xmlns:a16="http://schemas.microsoft.com/office/drawing/2014/main" id="{C4CD5C55-D24C-43AE-82AD-DE0EE6E1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821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48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- Screen displays (vehicules)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5FFBB-6061-4061-8864-404D7A624A5B}"/>
              </a:ext>
            </a:extLst>
          </p:cNvPr>
          <p:cNvCxnSpPr>
            <a:cxnSpLocks/>
          </p:cNvCxnSpPr>
          <p:nvPr/>
        </p:nvCxnSpPr>
        <p:spPr>
          <a:xfrm flipH="1" flipV="1">
            <a:off x="4181065" y="3250188"/>
            <a:ext cx="282389" cy="50266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F36F016-F933-4627-8F85-23F2A138DECD}"/>
              </a:ext>
            </a:extLst>
          </p:cNvPr>
          <p:cNvSpPr txBox="1">
            <a:spLocks/>
          </p:cNvSpPr>
          <p:nvPr/>
        </p:nvSpPr>
        <p:spPr bwMode="auto">
          <a:xfrm>
            <a:off x="4463454" y="3596852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Ingolstadt (#1)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A74979E1-3482-43F4-8B39-10C2D60D38F6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(#6)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3D185E-9F01-4996-A856-41E55294E499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4AD62C-137B-47D8-B22C-692D8F6D8830}"/>
              </a:ext>
            </a:extLst>
          </p:cNvPr>
          <p:cNvCxnSpPr>
            <a:cxnSpLocks/>
          </p:cNvCxnSpPr>
          <p:nvPr/>
        </p:nvCxnSpPr>
        <p:spPr>
          <a:xfrm flipV="1">
            <a:off x="3894034" y="3300179"/>
            <a:ext cx="262705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65143EF-B7A6-4E5E-B5B2-15178C4204EA}"/>
              </a:ext>
            </a:extLst>
          </p:cNvPr>
          <p:cNvSpPr txBox="1">
            <a:spLocks/>
          </p:cNvSpPr>
          <p:nvPr/>
        </p:nvSpPr>
        <p:spPr bwMode="auto">
          <a:xfrm>
            <a:off x="3173411" y="390862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(#4) 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35720BB6-734D-4022-A07F-F4ED458AF015}"/>
              </a:ext>
            </a:extLst>
          </p:cNvPr>
          <p:cNvSpPr txBox="1">
            <a:spLocks/>
          </p:cNvSpPr>
          <p:nvPr/>
        </p:nvSpPr>
        <p:spPr bwMode="auto">
          <a:xfrm>
            <a:off x="1077912" y="265150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Coventry (#7)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1F8DEE-CF39-4B52-9365-9C955C2CE83D}"/>
              </a:ext>
            </a:extLst>
          </p:cNvPr>
          <p:cNvCxnSpPr>
            <a:cxnSpLocks/>
          </p:cNvCxnSpPr>
          <p:nvPr/>
        </p:nvCxnSpPr>
        <p:spPr>
          <a:xfrm flipV="1">
            <a:off x="2141434" y="2619675"/>
            <a:ext cx="603962" cy="13956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61A2D83-E6E1-45F6-8AC2-9DA54ED10C16}"/>
              </a:ext>
            </a:extLst>
          </p:cNvPr>
          <p:cNvSpPr txBox="1">
            <a:spLocks/>
          </p:cNvSpPr>
          <p:nvPr/>
        </p:nvSpPr>
        <p:spPr bwMode="auto">
          <a:xfrm>
            <a:off x="2863995" y="211606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Hannover (#9)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2E7DE4-A92A-48F6-BC60-804158C1AD4B}"/>
              </a:ext>
            </a:extLst>
          </p:cNvPr>
          <p:cNvCxnSpPr>
            <a:cxnSpLocks/>
          </p:cNvCxnSpPr>
          <p:nvPr/>
        </p:nvCxnSpPr>
        <p:spPr>
          <a:xfrm>
            <a:off x="3440112" y="2427840"/>
            <a:ext cx="453922" cy="17218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7437E7-12E1-4DB9-AF15-FCC64C1512B7}"/>
              </a:ext>
            </a:extLst>
          </p:cNvPr>
          <p:cNvCxnSpPr>
            <a:cxnSpLocks/>
          </p:cNvCxnSpPr>
          <p:nvPr/>
        </p:nvCxnSpPr>
        <p:spPr>
          <a:xfrm flipV="1">
            <a:off x="1954212" y="3214759"/>
            <a:ext cx="1159271" cy="28676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D7241C2B-D3B0-4631-A88F-F92A236BE175}"/>
              </a:ext>
            </a:extLst>
          </p:cNvPr>
          <p:cNvSpPr txBox="1">
            <a:spLocks/>
          </p:cNvSpPr>
          <p:nvPr/>
        </p:nvSpPr>
        <p:spPr bwMode="auto">
          <a:xfrm>
            <a:off x="869219" y="330017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 (#10) </a:t>
            </a:r>
          </a:p>
        </p:txBody>
      </p:sp>
      <p:pic>
        <p:nvPicPr>
          <p:cNvPr id="42" name="Picture 2">
            <a:hlinkClick r:id="rId6"/>
            <a:extLst>
              <a:ext uri="{FF2B5EF4-FFF2-40B4-BE49-F238E27FC236}">
                <a16:creationId xmlns:a16="http://schemas.microsoft.com/office/drawing/2014/main" id="{711600E3-E3C0-4E69-8B6E-24FC1665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317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49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Automotive ECUs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(8)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>
            <a:off x="5116514" y="2472963"/>
            <a:ext cx="160523" cy="107948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4666229" y="3602544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Hiroshima (#12)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5878512" y="2284038"/>
            <a:ext cx="353140" cy="32581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6180659" y="247366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Aichi (#2)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CFABD9-FC34-4635-91CC-576B90854D28}"/>
              </a:ext>
            </a:extLst>
          </p:cNvPr>
          <p:cNvCxnSpPr>
            <a:cxnSpLocks/>
          </p:cNvCxnSpPr>
          <p:nvPr/>
        </p:nvCxnSpPr>
        <p:spPr>
          <a:xfrm flipH="1">
            <a:off x="4278312" y="1314450"/>
            <a:ext cx="998725" cy="4572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F6CD3C24-7723-4546-A6BB-86B92AE3DFAF}"/>
              </a:ext>
            </a:extLst>
          </p:cNvPr>
          <p:cNvSpPr txBox="1">
            <a:spLocks/>
          </p:cNvSpPr>
          <p:nvPr/>
        </p:nvSpPr>
        <p:spPr bwMode="auto">
          <a:xfrm>
            <a:off x="5054665" y="99830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(#20)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427811-620E-4036-8E4B-60C24F694AEB}"/>
              </a:ext>
            </a:extLst>
          </p:cNvPr>
          <p:cNvCxnSpPr>
            <a:cxnSpLocks/>
          </p:cNvCxnSpPr>
          <p:nvPr/>
        </p:nvCxnSpPr>
        <p:spPr>
          <a:xfrm>
            <a:off x="5689157" y="2394135"/>
            <a:ext cx="365925" cy="59681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8ADBFD2-98D3-4D15-A5D5-6AAA97D67F8A}"/>
              </a:ext>
            </a:extLst>
          </p:cNvPr>
          <p:cNvSpPr txBox="1">
            <a:spLocks/>
          </p:cNvSpPr>
          <p:nvPr/>
        </p:nvSpPr>
        <p:spPr bwMode="auto">
          <a:xfrm>
            <a:off x="6070686" y="291967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(#21)</a:t>
            </a:r>
          </a:p>
        </p:txBody>
      </p:sp>
      <p:pic>
        <p:nvPicPr>
          <p:cNvPr id="21" name="Picture 2">
            <a:hlinkClick r:id="rId5"/>
            <a:extLst>
              <a:ext uri="{FF2B5EF4-FFF2-40B4-BE49-F238E27FC236}">
                <a16:creationId xmlns:a16="http://schemas.microsoft.com/office/drawing/2014/main" id="{AF6EAC01-88F0-4FF9-9733-1D79911B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67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2">
            <a:extLst>
              <a:ext uri="{FF2B5EF4-FFF2-40B4-BE49-F238E27FC236}">
                <a16:creationId xmlns:a16="http://schemas.microsoft.com/office/drawing/2014/main" id="{4588DBF1-DAF8-43CE-96FD-CF7BB1BDCFD8}"/>
              </a:ext>
            </a:extLst>
          </p:cNvPr>
          <p:cNvSpPr txBox="1">
            <a:spLocks/>
          </p:cNvSpPr>
          <p:nvPr/>
        </p:nvSpPr>
        <p:spPr bwMode="auto">
          <a:xfrm>
            <a:off x="3770451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strategic challenges to data solutions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640435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3560B-529B-4EC0-AD9F-ED69EC1B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0163B-3DE2-42A3-818F-050BC579EBF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4759A7-55AB-44CB-86F0-87710B733A0A}"/>
              </a:ext>
            </a:extLst>
          </p:cNvPr>
          <p:cNvSpPr txBox="1"/>
          <p:nvPr/>
        </p:nvSpPr>
        <p:spPr>
          <a:xfrm>
            <a:off x="-85352" y="1406185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Strategic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challenge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25D6D-2F20-4764-B8C0-9684C42A010A}"/>
              </a:ext>
            </a:extLst>
          </p:cNvPr>
          <p:cNvSpPr txBox="1"/>
          <p:nvPr/>
        </p:nvSpPr>
        <p:spPr>
          <a:xfrm>
            <a:off x="1667249" y="926854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49839296-9568-400B-A567-00066E8673D1}"/>
              </a:ext>
            </a:extLst>
          </p:cNvPr>
          <p:cNvSpPr txBox="1">
            <a:spLocks/>
          </p:cNvSpPr>
          <p:nvPr/>
        </p:nvSpPr>
        <p:spPr bwMode="auto">
          <a:xfrm>
            <a:off x="1667249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E9DD82-5220-4DCC-B401-44A9792E4EEB}"/>
              </a:ext>
            </a:extLst>
          </p:cNvPr>
          <p:cNvSpPr txBox="1"/>
          <p:nvPr/>
        </p:nvSpPr>
        <p:spPr>
          <a:xfrm>
            <a:off x="3770451" y="931647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WHERE?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5250C-32D4-4D44-8658-1C6913FCB01D}"/>
              </a:ext>
            </a:extLst>
          </p:cNvPr>
          <p:cNvSpPr txBox="1"/>
          <p:nvPr/>
        </p:nvSpPr>
        <p:spPr>
          <a:xfrm>
            <a:off x="5873653" y="924112"/>
            <a:ext cx="1954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690339-C05A-477E-B323-7377F9F22E3D}"/>
              </a:ext>
            </a:extLst>
          </p:cNvPr>
          <p:cNvSpPr txBox="1"/>
          <p:nvPr/>
        </p:nvSpPr>
        <p:spPr>
          <a:xfrm>
            <a:off x="1650455" y="1358294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5E3622-AFF3-46BA-B602-53204D0CF3B2}"/>
              </a:ext>
            </a:extLst>
          </p:cNvPr>
          <p:cNvSpPr txBox="1"/>
          <p:nvPr/>
        </p:nvSpPr>
        <p:spPr>
          <a:xfrm>
            <a:off x="-85352" y="219780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Level of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analysis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857F43-FC6D-4204-9929-204ED7FF49DF}"/>
              </a:ext>
            </a:extLst>
          </p:cNvPr>
          <p:cNvSpPr txBox="1"/>
          <p:nvPr/>
        </p:nvSpPr>
        <p:spPr>
          <a:xfrm>
            <a:off x="6080952" y="2291881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Actor        ecosystems 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D32885-29EB-4481-949D-904BCF9C8116}"/>
              </a:ext>
            </a:extLst>
          </p:cNvPr>
          <p:cNvSpPr txBox="1"/>
          <p:nvPr/>
        </p:nvSpPr>
        <p:spPr>
          <a:xfrm>
            <a:off x="6072221" y="3101538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Patent counts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Patent shares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382936-4523-4409-A84F-8464CAF90CB2}"/>
              </a:ext>
            </a:extLst>
          </p:cNvPr>
          <p:cNvSpPr txBox="1"/>
          <p:nvPr/>
        </p:nvSpPr>
        <p:spPr>
          <a:xfrm>
            <a:off x="-62817" y="2982651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Key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metrics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B33A15-AEAB-472F-B6E4-0BFE23A5C2A4}"/>
              </a:ext>
            </a:extLst>
          </p:cNvPr>
          <p:cNvSpPr txBox="1"/>
          <p:nvPr/>
        </p:nvSpPr>
        <p:spPr>
          <a:xfrm>
            <a:off x="-85352" y="374296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Business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decisions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1B25A55D-D26E-4B9A-942C-2EF8F323B9EC}"/>
              </a:ext>
            </a:extLst>
          </p:cNvPr>
          <p:cNvSpPr txBox="1">
            <a:spLocks/>
          </p:cNvSpPr>
          <p:nvPr/>
        </p:nvSpPr>
        <p:spPr bwMode="auto">
          <a:xfrm>
            <a:off x="5878684" y="136672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560E1-1BB2-484E-8BEE-15FD1B5199F7}"/>
              </a:ext>
            </a:extLst>
          </p:cNvPr>
          <p:cNvSpPr txBox="1"/>
          <p:nvPr/>
        </p:nvSpPr>
        <p:spPr>
          <a:xfrm>
            <a:off x="5895478" y="1451434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68AFF440-D78E-4B69-93EC-2B72EB9D13A5}"/>
              </a:ext>
            </a:extLst>
          </p:cNvPr>
          <p:cNvSpPr txBox="1">
            <a:spLocks/>
          </p:cNvSpPr>
          <p:nvPr/>
        </p:nvSpPr>
        <p:spPr bwMode="auto">
          <a:xfrm>
            <a:off x="3770451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5" name="Title 2">
            <a:extLst>
              <a:ext uri="{FF2B5EF4-FFF2-40B4-BE49-F238E27FC236}">
                <a16:creationId xmlns:a16="http://schemas.microsoft.com/office/drawing/2014/main" id="{776173F6-32D9-47AA-8951-A0475D4F6E6D}"/>
              </a:ext>
            </a:extLst>
          </p:cNvPr>
          <p:cNvSpPr txBox="1">
            <a:spLocks/>
          </p:cNvSpPr>
          <p:nvPr/>
        </p:nvSpPr>
        <p:spPr bwMode="auto">
          <a:xfrm>
            <a:off x="1667249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6" name="Title 2">
            <a:extLst>
              <a:ext uri="{FF2B5EF4-FFF2-40B4-BE49-F238E27FC236}">
                <a16:creationId xmlns:a16="http://schemas.microsoft.com/office/drawing/2014/main" id="{A1A4D702-9C87-44DD-8EF6-9BC838CE5686}"/>
              </a:ext>
            </a:extLst>
          </p:cNvPr>
          <p:cNvSpPr txBox="1">
            <a:spLocks/>
          </p:cNvSpPr>
          <p:nvPr/>
        </p:nvSpPr>
        <p:spPr bwMode="auto">
          <a:xfrm>
            <a:off x="5878684" y="2167068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7" name="Title 2">
            <a:extLst>
              <a:ext uri="{FF2B5EF4-FFF2-40B4-BE49-F238E27FC236}">
                <a16:creationId xmlns:a16="http://schemas.microsoft.com/office/drawing/2014/main" id="{500EE6A4-6C8B-4E7C-876E-1C85369A7F7C}"/>
              </a:ext>
            </a:extLst>
          </p:cNvPr>
          <p:cNvSpPr txBox="1">
            <a:spLocks/>
          </p:cNvSpPr>
          <p:nvPr/>
        </p:nvSpPr>
        <p:spPr bwMode="auto">
          <a:xfrm>
            <a:off x="3770451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98500FBC-A9C5-4C52-8078-6C5E46A86CBA}"/>
              </a:ext>
            </a:extLst>
          </p:cNvPr>
          <p:cNvSpPr txBox="1">
            <a:spLocks/>
          </p:cNvSpPr>
          <p:nvPr/>
        </p:nvSpPr>
        <p:spPr bwMode="auto">
          <a:xfrm>
            <a:off x="1667249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9" name="Title 2">
            <a:extLst>
              <a:ext uri="{FF2B5EF4-FFF2-40B4-BE49-F238E27FC236}">
                <a16:creationId xmlns:a16="http://schemas.microsoft.com/office/drawing/2014/main" id="{B7461847-9AE0-4CA0-A29C-6E830729D1AC}"/>
              </a:ext>
            </a:extLst>
          </p:cNvPr>
          <p:cNvSpPr txBox="1">
            <a:spLocks/>
          </p:cNvSpPr>
          <p:nvPr/>
        </p:nvSpPr>
        <p:spPr bwMode="auto">
          <a:xfrm>
            <a:off x="5878684" y="2946919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0" name="Title 2">
            <a:extLst>
              <a:ext uri="{FF2B5EF4-FFF2-40B4-BE49-F238E27FC236}">
                <a16:creationId xmlns:a16="http://schemas.microsoft.com/office/drawing/2014/main" id="{409EDB98-8D92-4265-AF76-88E5B94AE63B}"/>
              </a:ext>
            </a:extLst>
          </p:cNvPr>
          <p:cNvSpPr txBox="1">
            <a:spLocks/>
          </p:cNvSpPr>
          <p:nvPr/>
        </p:nvSpPr>
        <p:spPr bwMode="auto">
          <a:xfrm>
            <a:off x="3772569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1" name="Title 2">
            <a:extLst>
              <a:ext uri="{FF2B5EF4-FFF2-40B4-BE49-F238E27FC236}">
                <a16:creationId xmlns:a16="http://schemas.microsoft.com/office/drawing/2014/main" id="{305CD02E-E54F-41AE-9514-BA513E26AE90}"/>
              </a:ext>
            </a:extLst>
          </p:cNvPr>
          <p:cNvSpPr txBox="1">
            <a:spLocks/>
          </p:cNvSpPr>
          <p:nvPr/>
        </p:nvSpPr>
        <p:spPr bwMode="auto">
          <a:xfrm>
            <a:off x="1669367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73BDF9D9-BA54-4FA6-8D91-4C88B0458AC4}"/>
              </a:ext>
            </a:extLst>
          </p:cNvPr>
          <p:cNvSpPr txBox="1">
            <a:spLocks/>
          </p:cNvSpPr>
          <p:nvPr/>
        </p:nvSpPr>
        <p:spPr bwMode="auto">
          <a:xfrm>
            <a:off x="5880802" y="372676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96251A-4696-4493-8FFA-94C504FD5BA7}"/>
              </a:ext>
            </a:extLst>
          </p:cNvPr>
          <p:cNvSpPr txBox="1"/>
          <p:nvPr/>
        </p:nvSpPr>
        <p:spPr>
          <a:xfrm>
            <a:off x="3772569" y="1358294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effectLst/>
              </a:rPr>
              <a:t>Where to locate innovation activities?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9A6B84-44CC-4509-9DA2-BEB47D4E22DB}"/>
              </a:ext>
            </a:extLst>
          </p:cNvPr>
          <p:cNvSpPr txBox="1"/>
          <p:nvPr/>
        </p:nvSpPr>
        <p:spPr>
          <a:xfrm>
            <a:off x="166423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Technological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F190A97-1D8C-4854-9120-8C3FFB89B4FB}"/>
              </a:ext>
            </a:extLst>
          </p:cNvPr>
          <p:cNvSpPr txBox="1"/>
          <p:nvPr/>
        </p:nvSpPr>
        <p:spPr>
          <a:xfrm>
            <a:off x="3785279" y="2248367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Urban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CB3CE3-89FC-4CFA-AB3D-806566CBF702}"/>
              </a:ext>
            </a:extLst>
          </p:cNvPr>
          <p:cNvSpPr txBox="1"/>
          <p:nvPr/>
        </p:nvSpPr>
        <p:spPr>
          <a:xfrm>
            <a:off x="586490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Actor 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2C7AF8-3D46-4FB8-A8C7-14A92FCE7497}"/>
              </a:ext>
            </a:extLst>
          </p:cNvPr>
          <p:cNvSpPr txBox="1"/>
          <p:nvPr/>
        </p:nvSpPr>
        <p:spPr>
          <a:xfrm>
            <a:off x="1664235" y="2927731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Classification Velocity   Relatedness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C81F2B-D170-40A3-AE38-49F251AF1398}"/>
              </a:ext>
            </a:extLst>
          </p:cNvPr>
          <p:cNvSpPr txBox="1"/>
          <p:nvPr/>
        </p:nvSpPr>
        <p:spPr>
          <a:xfrm>
            <a:off x="3764569" y="2934638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Relatedness density Comp. Advantages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23FDAE-681A-4A69-928C-5CE2947ABFD5}"/>
              </a:ext>
            </a:extLst>
          </p:cNvPr>
          <p:cNvSpPr txBox="1"/>
          <p:nvPr/>
        </p:nvSpPr>
        <p:spPr>
          <a:xfrm>
            <a:off x="5883716" y="300385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  Patent shares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575794-5027-4D1C-9B48-A17C760C709D}"/>
              </a:ext>
            </a:extLst>
          </p:cNvPr>
          <p:cNvSpPr txBox="1"/>
          <p:nvPr/>
        </p:nvSpPr>
        <p:spPr>
          <a:xfrm>
            <a:off x="1664236" y="3719113"/>
            <a:ext cx="1992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R&amp;D investments 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Tech d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iversification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New use cases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D8B3A0-29F6-47F9-B031-6E2F299C5444}"/>
              </a:ext>
            </a:extLst>
          </p:cNvPr>
          <p:cNvSpPr txBox="1"/>
          <p:nvPr/>
        </p:nvSpPr>
        <p:spPr>
          <a:xfrm>
            <a:off x="3916819" y="3699645"/>
            <a:ext cx="1729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Spatial scouting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Set-up incubators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Locate R&amp;D labs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4508350-54F6-4012-90AB-DC3AC8B8BF99}"/>
              </a:ext>
            </a:extLst>
          </p:cNvPr>
          <p:cNvSpPr txBox="1"/>
          <p:nvPr/>
        </p:nvSpPr>
        <p:spPr>
          <a:xfrm>
            <a:off x="5873653" y="3689647"/>
            <a:ext cx="20030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Collaborations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M&amp;As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Talent a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cquisitions</a:t>
            </a: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4" name="Content Placeholder 1">
            <a:extLst>
              <a:ext uri="{FF2B5EF4-FFF2-40B4-BE49-F238E27FC236}">
                <a16:creationId xmlns:a16="http://schemas.microsoft.com/office/drawing/2014/main" id="{BCFDEF82-6135-47A2-B729-DEFF9B68B54E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B17D9-901E-45C3-97C6-440A40A96E04}"/>
              </a:ext>
            </a:extLst>
          </p:cNvPr>
          <p:cNvSpPr/>
          <p:nvPr/>
        </p:nvSpPr>
        <p:spPr>
          <a:xfrm>
            <a:off x="199014" y="1366722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986A1DB-5E14-4E5B-A6A7-2808FD518047}"/>
              </a:ext>
            </a:extLst>
          </p:cNvPr>
          <p:cNvSpPr/>
          <p:nvPr/>
        </p:nvSpPr>
        <p:spPr>
          <a:xfrm>
            <a:off x="199014" y="2158345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1A5022F-035E-46E2-ADAB-BC2D39BBE08C}"/>
              </a:ext>
            </a:extLst>
          </p:cNvPr>
          <p:cNvSpPr/>
          <p:nvPr/>
        </p:nvSpPr>
        <p:spPr>
          <a:xfrm>
            <a:off x="199014" y="2946919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EA02F7-41CC-479F-A6EB-791F3DABEB69}"/>
              </a:ext>
            </a:extLst>
          </p:cNvPr>
          <p:cNvSpPr/>
          <p:nvPr/>
        </p:nvSpPr>
        <p:spPr>
          <a:xfrm>
            <a:off x="209393" y="3723234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1963BE-1B00-41F8-BCB5-0477C31A9EE0}"/>
              </a:ext>
            </a:extLst>
          </p:cNvPr>
          <p:cNvSpPr/>
          <p:nvPr/>
        </p:nvSpPr>
        <p:spPr>
          <a:xfrm>
            <a:off x="1664235" y="893180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A5254B5-12FD-4903-A384-363F40654649}"/>
              </a:ext>
            </a:extLst>
          </p:cNvPr>
          <p:cNvSpPr/>
          <p:nvPr/>
        </p:nvSpPr>
        <p:spPr>
          <a:xfrm>
            <a:off x="3783729" y="893427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45052A2-7BCF-4F95-8508-6D7159787B0B}"/>
              </a:ext>
            </a:extLst>
          </p:cNvPr>
          <p:cNvSpPr/>
          <p:nvPr/>
        </p:nvSpPr>
        <p:spPr>
          <a:xfrm>
            <a:off x="5876427" y="875433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571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50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Automotive ECUs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(#28)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887412" y="377249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(#48)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611312" y="3219451"/>
            <a:ext cx="838200" cy="53339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>
            <a:off x="5345112" y="1722283"/>
            <a:ext cx="228600" cy="35416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4583112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 rapids (#1)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675000B-000C-4C80-874D-3D96B4AA8C42}"/>
              </a:ext>
            </a:extLst>
          </p:cNvPr>
          <p:cNvSpPr txBox="1">
            <a:spLocks/>
          </p:cNvSpPr>
          <p:nvPr/>
        </p:nvSpPr>
        <p:spPr bwMode="auto">
          <a:xfrm>
            <a:off x="5950095" y="1631623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Detroit (#3)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8F1638-2A53-4DB6-87B4-E5A193696160}"/>
              </a:ext>
            </a:extLst>
          </p:cNvPr>
          <p:cNvCxnSpPr>
            <a:cxnSpLocks/>
          </p:cNvCxnSpPr>
          <p:nvPr/>
        </p:nvCxnSpPr>
        <p:spPr>
          <a:xfrm flipH="1">
            <a:off x="5802312" y="1899366"/>
            <a:ext cx="457200" cy="26207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D50FFCAC-10AC-4C10-87AF-F62D9DF84F49}"/>
              </a:ext>
            </a:extLst>
          </p:cNvPr>
          <p:cNvSpPr txBox="1">
            <a:spLocks/>
          </p:cNvSpPr>
          <p:nvPr/>
        </p:nvSpPr>
        <p:spPr bwMode="auto">
          <a:xfrm>
            <a:off x="87313" y="1516516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(#50)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FE376F-3707-4926-9BD3-FBAEFE1F03ED}"/>
              </a:ext>
            </a:extLst>
          </p:cNvPr>
          <p:cNvCxnSpPr>
            <a:cxnSpLocks/>
          </p:cNvCxnSpPr>
          <p:nvPr/>
        </p:nvCxnSpPr>
        <p:spPr>
          <a:xfrm flipH="1">
            <a:off x="1230312" y="1481033"/>
            <a:ext cx="800100" cy="2459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hlinkClick r:id="rId5"/>
            <a:extLst>
              <a:ext uri="{FF2B5EF4-FFF2-40B4-BE49-F238E27FC236}">
                <a16:creationId xmlns:a16="http://schemas.microsoft.com/office/drawing/2014/main" id="{20CD82F9-1671-45F6-9DCD-BEC07D4E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412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51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Automotive ECUs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5FFBB-6061-4061-8864-404D7A624A5B}"/>
              </a:ext>
            </a:extLst>
          </p:cNvPr>
          <p:cNvCxnSpPr>
            <a:cxnSpLocks/>
          </p:cNvCxnSpPr>
          <p:nvPr/>
        </p:nvCxnSpPr>
        <p:spPr>
          <a:xfrm flipH="1" flipV="1">
            <a:off x="4181065" y="3250188"/>
            <a:ext cx="282389" cy="50266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F36F016-F933-4627-8F85-23F2A138DECD}"/>
              </a:ext>
            </a:extLst>
          </p:cNvPr>
          <p:cNvSpPr txBox="1">
            <a:spLocks/>
          </p:cNvSpPr>
          <p:nvPr/>
        </p:nvSpPr>
        <p:spPr bwMode="auto">
          <a:xfrm>
            <a:off x="4463454" y="3596852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Ingolstadt (#8)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A74979E1-3482-43F4-8B39-10C2D60D38F6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(#4)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3D185E-9F01-4996-A856-41E55294E499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4AD62C-137B-47D8-B22C-692D8F6D8830}"/>
              </a:ext>
            </a:extLst>
          </p:cNvPr>
          <p:cNvCxnSpPr>
            <a:cxnSpLocks/>
          </p:cNvCxnSpPr>
          <p:nvPr/>
        </p:nvCxnSpPr>
        <p:spPr>
          <a:xfrm flipV="1">
            <a:off x="3894034" y="3300179"/>
            <a:ext cx="262705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65143EF-B7A6-4E5E-B5B2-15178C4204EA}"/>
              </a:ext>
            </a:extLst>
          </p:cNvPr>
          <p:cNvSpPr txBox="1">
            <a:spLocks/>
          </p:cNvSpPr>
          <p:nvPr/>
        </p:nvSpPr>
        <p:spPr bwMode="auto">
          <a:xfrm>
            <a:off x="3173411" y="390862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(#9) 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35720BB6-734D-4022-A07F-F4ED458AF015}"/>
              </a:ext>
            </a:extLst>
          </p:cNvPr>
          <p:cNvSpPr txBox="1">
            <a:spLocks/>
          </p:cNvSpPr>
          <p:nvPr/>
        </p:nvSpPr>
        <p:spPr bwMode="auto">
          <a:xfrm>
            <a:off x="1360883" y="162174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Coventry (#6)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1F8DEE-CF39-4B52-9365-9C955C2CE83D}"/>
              </a:ext>
            </a:extLst>
          </p:cNvPr>
          <p:cNvCxnSpPr>
            <a:cxnSpLocks/>
          </p:cNvCxnSpPr>
          <p:nvPr/>
        </p:nvCxnSpPr>
        <p:spPr>
          <a:xfrm>
            <a:off x="1001712" y="2316559"/>
            <a:ext cx="743807" cy="25956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8A10E446-8995-4E84-916D-B3275FD27D2F}"/>
              </a:ext>
            </a:extLst>
          </p:cNvPr>
          <p:cNvSpPr txBox="1">
            <a:spLocks/>
          </p:cNvSpPr>
          <p:nvPr/>
        </p:nvSpPr>
        <p:spPr bwMode="auto">
          <a:xfrm>
            <a:off x="541234" y="207412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 IE (#5)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EBBDD-54DC-488C-B277-E4F805B762F1}"/>
              </a:ext>
            </a:extLst>
          </p:cNvPr>
          <p:cNvCxnSpPr>
            <a:cxnSpLocks/>
          </p:cNvCxnSpPr>
          <p:nvPr/>
        </p:nvCxnSpPr>
        <p:spPr>
          <a:xfrm>
            <a:off x="1960030" y="1957083"/>
            <a:ext cx="718082" cy="66627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hlinkClick r:id="rId6"/>
            <a:extLst>
              <a:ext uri="{FF2B5EF4-FFF2-40B4-BE49-F238E27FC236}">
                <a16:creationId xmlns:a16="http://schemas.microsoft.com/office/drawing/2014/main" id="{AFE8C6E1-57AB-429A-B2A6-C01CA1240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09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52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East-Asia - Head-up displays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(#10)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(#12)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(#12)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>
            <a:off x="5726112" y="2335655"/>
            <a:ext cx="304800" cy="49341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5802311" y="2825566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(#18)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760124-B199-4BE0-956E-0616E139ED1E}"/>
              </a:ext>
            </a:extLst>
          </p:cNvPr>
          <p:cNvCxnSpPr>
            <a:cxnSpLocks/>
          </p:cNvCxnSpPr>
          <p:nvPr/>
        </p:nvCxnSpPr>
        <p:spPr>
          <a:xfrm>
            <a:off x="6231652" y="1695450"/>
            <a:ext cx="789860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1227BE44-3DC8-4DDF-8719-836795C669E5}"/>
              </a:ext>
            </a:extLst>
          </p:cNvPr>
          <p:cNvSpPr txBox="1">
            <a:spLocks/>
          </p:cNvSpPr>
          <p:nvPr/>
        </p:nvSpPr>
        <p:spPr bwMode="auto">
          <a:xfrm>
            <a:off x="6989742" y="1545854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Niigata (#7)</a:t>
            </a:r>
          </a:p>
        </p:txBody>
      </p:sp>
      <p:pic>
        <p:nvPicPr>
          <p:cNvPr id="22" name="Picture 2">
            <a:hlinkClick r:id="rId5"/>
            <a:extLst>
              <a:ext uri="{FF2B5EF4-FFF2-40B4-BE49-F238E27FC236}">
                <a16:creationId xmlns:a16="http://schemas.microsoft.com/office/drawing/2014/main" id="{A9549CB4-99BB-4D29-9B58-0B092506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286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53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North-America - Head-up displays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(#3)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(#13)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(#2)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9C73B5-7821-4D56-8104-2A1A08FB6707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(#9)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E144CE-A63E-43F8-8E27-13E6D00564BA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142833" y="4039345"/>
            <a:ext cx="331786" cy="12419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6474619" y="391813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 (#1)</a:t>
            </a:r>
          </a:p>
        </p:txBody>
      </p:sp>
      <p:pic>
        <p:nvPicPr>
          <p:cNvPr id="20" name="Picture 2">
            <a:hlinkClick r:id="rId5"/>
            <a:extLst>
              <a:ext uri="{FF2B5EF4-FFF2-40B4-BE49-F238E27FC236}">
                <a16:creationId xmlns:a16="http://schemas.microsoft.com/office/drawing/2014/main" id="{7921EC93-0FD2-4BEB-9D00-1878E638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58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54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- Head-up displays	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5754733" y="79005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(#7)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5500191" y="768927"/>
            <a:ext cx="270694" cy="18372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 flipV="1">
            <a:off x="4181065" y="3250188"/>
            <a:ext cx="282389" cy="50266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4463454" y="3596852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Ingolstadt (#5)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0C83FB-279D-4850-AA65-C212B6B00716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FFB810F-CB6C-4D71-85A1-80B2F668D637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(#4)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7B7A2A-794A-4EF9-A916-DC397B04864F}"/>
              </a:ext>
            </a:extLst>
          </p:cNvPr>
          <p:cNvCxnSpPr>
            <a:cxnSpLocks/>
          </p:cNvCxnSpPr>
          <p:nvPr/>
        </p:nvCxnSpPr>
        <p:spPr>
          <a:xfrm flipV="1">
            <a:off x="2787835" y="2319980"/>
            <a:ext cx="448236" cy="35282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D7201A6E-CD88-4FDF-AFE3-0963BF120600}"/>
              </a:ext>
            </a:extLst>
          </p:cNvPr>
          <p:cNvSpPr txBox="1">
            <a:spLocks/>
          </p:cNvSpPr>
          <p:nvPr/>
        </p:nvSpPr>
        <p:spPr bwMode="auto">
          <a:xfrm>
            <a:off x="2906712" y="203085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Medway (#7)</a:t>
            </a: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CF7C5AD-E8E2-4948-B808-5EEDD6676F39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(#14)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36B38C-9C44-4D94-9A58-2FC741FA6F5F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375A375E-C60D-4014-85DC-CED33DC945BC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(#15)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D897F1-31AD-4C62-90EE-EA5256497BB7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9DA738CA-01EC-4203-BF86-257D827C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05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Key organizations &amp; inventors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4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53153F-7E55-4FA9-9B6B-CE4B2DFC7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8099425" cy="3904233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E18F4924-25C9-4D0F-A53C-C0582C04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83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0D058E-C8D6-4A6F-9677-6FF20C54C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1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D8D4D15E-81A6-43A3-A9B4-67600483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30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CAD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50E1735-A787-4B2C-B598-91E9EBB951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21F5718C-815C-4C65-B22C-68609FB7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60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Arrangements for SE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3A53728-0D02-4290-BC1A-A40F851F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0" b="6567"/>
          <a:stretch/>
        </p:blipFill>
        <p:spPr>
          <a:xfrm>
            <a:off x="0" y="781051"/>
            <a:ext cx="8099425" cy="3807558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F1EB8FD0-E9E7-4AC3-B628-48FE3BF7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9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583FED5-D825-47BC-A255-7FD14E80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1" y="772123"/>
            <a:ext cx="7647553" cy="1065642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>
                <a:latin typeface="+mj-lt"/>
              </a:rPr>
              <a:t>The key objective is to </a:t>
            </a:r>
            <a:r>
              <a:rPr lang="en-US" sz="1600" b="1" dirty="0">
                <a:solidFill>
                  <a:srgbClr val="3333B2"/>
                </a:solidFill>
                <a:latin typeface="+mj-lt"/>
              </a:rPr>
              <a:t>support Continental’s innovation efforts </a:t>
            </a:r>
            <a:r>
              <a:rPr lang="en-US" sz="1600" dirty="0">
                <a:latin typeface="+mj-lt"/>
              </a:rPr>
              <a:t>by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mapping worldwide eco-systems in 8 strategic domains</a:t>
            </a:r>
            <a:r>
              <a:rPr lang="en-US" sz="1600" dirty="0">
                <a:latin typeface="+mj-lt"/>
              </a:rPr>
              <a:t>: head-up displays, computer-aided design, optical systems (general), holography, screen displays (vehicules), optical components, arrangement for software engineering &amp; Automotive ECUs. </a:t>
            </a:r>
          </a:p>
          <a:p>
            <a:pPr marL="0" indent="0" algn="just">
              <a:buNone/>
            </a:pPr>
            <a:endParaRPr lang="en-US" sz="1600" b="1" dirty="0">
              <a:latin typeface="+mj-lt"/>
            </a:endParaRPr>
          </a:p>
          <a:p>
            <a:pPr marL="0" indent="0" algn="just">
              <a:buNone/>
            </a:pPr>
            <a:endParaRPr lang="en-US" sz="1600" b="1" dirty="0">
              <a:latin typeface="+mj-lt"/>
            </a:endParaRPr>
          </a:p>
          <a:p>
            <a:pPr marL="0" indent="0" algn="just">
              <a:buNone/>
            </a:pPr>
            <a:endParaRPr lang="en-US" sz="1400" dirty="0">
              <a:solidFill>
                <a:srgbClr val="3333B2"/>
              </a:solidFill>
              <a:latin typeface="+mj-lt"/>
            </a:endParaRP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objective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519767" y="4809526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F008337B-24EC-4764-AC47-CE21C3776306}"/>
              </a:ext>
            </a:extLst>
          </p:cNvPr>
          <p:cNvSpPr txBox="1">
            <a:spLocks/>
          </p:cNvSpPr>
          <p:nvPr/>
        </p:nvSpPr>
        <p:spPr bwMode="auto">
          <a:xfrm>
            <a:off x="315913" y="2127669"/>
            <a:ext cx="7495151" cy="5530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1434" dirty="0">
                <a:latin typeface="+mj-lt"/>
              </a:rPr>
              <a:t>  </a:t>
            </a:r>
            <a:endParaRPr lang="fr-BE" sz="1720" dirty="0"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C90E8E-8768-4D39-8970-4205A5A7E8C8}"/>
              </a:ext>
            </a:extLst>
          </p:cNvPr>
          <p:cNvSpPr/>
          <p:nvPr/>
        </p:nvSpPr>
        <p:spPr>
          <a:xfrm>
            <a:off x="124748" y="2213010"/>
            <a:ext cx="368165" cy="382329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latin typeface="+mj-lt"/>
              </a:rPr>
              <a:t>1</a:t>
            </a:r>
            <a:endParaRPr lang="nl-NL" sz="2581" dirty="0">
              <a:latin typeface="+mj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CE5F6-D978-4CE4-99CD-3822DE734705}"/>
              </a:ext>
            </a:extLst>
          </p:cNvPr>
          <p:cNvSpPr/>
          <p:nvPr/>
        </p:nvSpPr>
        <p:spPr>
          <a:xfrm>
            <a:off x="698243" y="2236085"/>
            <a:ext cx="63807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Define the technological profiles of these domains </a:t>
            </a:r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1EBC9582-818A-4EF1-B17A-2B94F2463023}"/>
              </a:ext>
            </a:extLst>
          </p:cNvPr>
          <p:cNvSpPr txBox="1">
            <a:spLocks/>
          </p:cNvSpPr>
          <p:nvPr/>
        </p:nvSpPr>
        <p:spPr bwMode="auto">
          <a:xfrm>
            <a:off x="315913" y="2834295"/>
            <a:ext cx="7495151" cy="5530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1434" dirty="0">
                <a:latin typeface="+mj-lt"/>
              </a:rPr>
              <a:t>  </a:t>
            </a:r>
            <a:endParaRPr lang="fr-BE" sz="1720" dirty="0"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C23A5E-D895-4D20-8BB9-1EA17C4FC34E}"/>
              </a:ext>
            </a:extLst>
          </p:cNvPr>
          <p:cNvSpPr/>
          <p:nvPr/>
        </p:nvSpPr>
        <p:spPr>
          <a:xfrm>
            <a:off x="124747" y="2905079"/>
            <a:ext cx="368165" cy="382329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latin typeface="+mj-lt"/>
              </a:rPr>
              <a:t>2</a:t>
            </a:r>
            <a:endParaRPr lang="nl-NL" sz="2581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142B92-00A7-4134-B4DE-0C44C07D32CC}"/>
              </a:ext>
            </a:extLst>
          </p:cNvPr>
          <p:cNvSpPr/>
          <p:nvPr/>
        </p:nvSpPr>
        <p:spPr>
          <a:xfrm>
            <a:off x="698243" y="2936202"/>
            <a:ext cx="6383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Map worldwide knowledge eco-systems in these domains  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BB6A955E-6C5D-4366-88E5-F1FBB42CFE94}"/>
              </a:ext>
            </a:extLst>
          </p:cNvPr>
          <p:cNvSpPr txBox="1">
            <a:spLocks/>
          </p:cNvSpPr>
          <p:nvPr/>
        </p:nvSpPr>
        <p:spPr bwMode="auto">
          <a:xfrm>
            <a:off x="315913" y="3527321"/>
            <a:ext cx="7495151" cy="5530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1600" dirty="0">
                <a:latin typeface="+mj-lt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E1C9D81-3C96-4EC3-A853-4001900C1368}"/>
              </a:ext>
            </a:extLst>
          </p:cNvPr>
          <p:cNvSpPr/>
          <p:nvPr/>
        </p:nvSpPr>
        <p:spPr>
          <a:xfrm>
            <a:off x="124746" y="3624129"/>
            <a:ext cx="368165" cy="382329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latin typeface="+mj-lt"/>
              </a:rPr>
              <a:t>3</a:t>
            </a:r>
            <a:endParaRPr lang="nl-NL" sz="2581" dirty="0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94B582-2D42-4B3A-81F6-095798C4F593}"/>
              </a:ext>
            </a:extLst>
          </p:cNvPr>
          <p:cNvSpPr/>
          <p:nvPr/>
        </p:nvSpPr>
        <p:spPr>
          <a:xfrm>
            <a:off x="698243" y="3646016"/>
            <a:ext cx="6383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Identify the key actors in these domains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1A88AF-DA4D-401E-9168-24C8B9A1E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1DB4AD-5C3E-47D3-AEF4-2CFF7920170D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6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D0E301-75AF-47FC-9FED-C3A9087B1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2A5859F4-CF78-4C1C-8B4E-860457DE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098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18AAE6-A53F-42B4-A407-183F6B59F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F7F34AAE-890D-4A78-B940-06E4AFE3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41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Automotive ECUs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648E74-AAB0-4AD6-B86B-9DC303C313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6514"/>
          <a:stretch/>
        </p:blipFill>
        <p:spPr>
          <a:xfrm>
            <a:off x="0" y="781051"/>
            <a:ext cx="8099425" cy="3810000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7EA97D72-65A7-41C7-89B2-7452081C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67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HUD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AE5F7CC-3871-4BBC-A761-BBC4995D31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1"/>
            <a:ext cx="8099425" cy="3865816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39E66BD0-01E5-4254-B6C0-844EC36BF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25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F6454C-50BE-48EE-8E58-1F1CC6A51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421312" cy="3904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209F6-3129-4723-B50E-D2E56B95B7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826"/>
          <a:stretch/>
        </p:blipFill>
        <p:spPr>
          <a:xfrm>
            <a:off x="5573711" y="805216"/>
            <a:ext cx="2317563" cy="3752850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808B5461-A7A0-4316-A112-D4C2140F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5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8B8F0E-5E6B-4EAD-8E89-F41D3DC05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6165836" cy="3904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C86C6A-2D79-4B48-9B5C-C7B509BBD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557" y="814089"/>
            <a:ext cx="1435507" cy="3696018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90CD2858-31DF-42D8-B96C-71C5C8AB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37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CAD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D4FA38C-BD17-4D0D-BB9B-8CE8B0111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345111" cy="3904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BC50F-663D-4B58-BD4F-2FD8247ECD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087"/>
          <a:stretch/>
        </p:blipFill>
        <p:spPr>
          <a:xfrm>
            <a:off x="5413499" y="794874"/>
            <a:ext cx="2419163" cy="3832591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6EDE3966-D9FA-4A06-A9D3-EFAA230F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4383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Arrangements for SE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E7F089D-D9CC-4276-989A-1865EAD8A4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5649911" cy="3865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C94B2-3419-4212-BB2F-E50A7364A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812" y="800683"/>
            <a:ext cx="2036252" cy="3826553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3C3C37D4-17EA-4DE5-86E2-6B9434198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0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028A48-1566-48D0-8431-F962671F31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874537" cy="3904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1A91C-A858-4484-BDD1-1B8BAF41E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457"/>
          <a:stretch/>
        </p:blipFill>
        <p:spPr>
          <a:xfrm>
            <a:off x="5965747" y="742502"/>
            <a:ext cx="1845317" cy="3935996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108D35F3-5043-48F8-A78E-71450BEDB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427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838400A-0E6F-40EF-8A4A-8030572055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0" b="6567"/>
          <a:stretch/>
        </p:blipFill>
        <p:spPr>
          <a:xfrm>
            <a:off x="0" y="781051"/>
            <a:ext cx="5649911" cy="3807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30C99-191B-4A77-8CEF-4DD3339C18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953"/>
          <a:stretch/>
        </p:blipFill>
        <p:spPr>
          <a:xfrm>
            <a:off x="5753664" y="735589"/>
            <a:ext cx="2057400" cy="3720604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0D811054-1342-4BE2-AA4C-A4D2180E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6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Methodological note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41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Automotive ECUs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70D0FB1-AAD9-47AD-8626-6412550CAE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5"/>
            <a:ext cx="5345112" cy="386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639B3-0223-449C-9435-7AC9A8812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864" y="805300"/>
            <a:ext cx="2362200" cy="3678836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C3236ACE-CD63-4FF9-89B3-76792B0C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52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HUD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8C06ED-991E-4A35-AC4D-555045DC0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874537" cy="3904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B2D0E-6041-41D2-BFCC-0FA2B8219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187" y="802840"/>
            <a:ext cx="1758970" cy="3604535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554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j-lt"/>
              </a:rPr>
              <a:t>Key organizations &amp; inventor</a:t>
            </a:r>
            <a:r>
              <a:rPr lang="fr-BE" sz="3600" dirty="0">
                <a:latin typeface="+mj-lt"/>
              </a:rPr>
              <a:t>s                    in urban ecosystems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978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Tokyo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552BBA-E4C4-4F51-A341-CDFEC87408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38" b="6721"/>
          <a:stretch/>
        </p:blipFill>
        <p:spPr>
          <a:xfrm>
            <a:off x="0" y="628649"/>
            <a:ext cx="8099425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014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Shenzhen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74E6F8-1F88-4CFF-94EE-C517617F51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30" b="6722"/>
          <a:stretch/>
        </p:blipFill>
        <p:spPr>
          <a:xfrm>
            <a:off x="0" y="603406"/>
            <a:ext cx="8099425" cy="35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697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Beijing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D305B-C01F-40A5-AB62-2DD58814CB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48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Seoul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401647-C792-4030-9D72-561A1ADDF4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67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Wuhan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564CA-F6E0-4F0A-8C06-D3B1A20C5E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3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San José / San Francisco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ECA1B-E0AB-44DB-96B5-7700F8A55E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2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Los Angeles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CF508-E3DA-47EE-B347-0162BD5F59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315202" cy="579961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Economic complexity principles are used to define the technological profiles of the different domains and identify knowledge hubs. </a:t>
            </a: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framework of economic complexity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390650"/>
            <a:ext cx="4822430" cy="3197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literature on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economic complexity </a:t>
            </a:r>
            <a:r>
              <a:rPr lang="en-US" sz="1150" dirty="0">
                <a:latin typeface="+mj-lt"/>
              </a:rPr>
              <a:t>applies network science, big data, and machine learning to understand economic development. One of the key finding of this literature is that corporate and regional diversification happens through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principle of relatedness.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b="1" dirty="0">
                <a:solidFill>
                  <a:srgbClr val="3333B2"/>
                </a:solidFill>
                <a:latin typeface="+mj-lt"/>
              </a:rPr>
              <a:t>Inventors, companies and regions develop new products and technologies by recombining pre-existing available capabilities. </a:t>
            </a:r>
            <a:r>
              <a:rPr lang="en-US" sz="1150" dirty="0">
                <a:latin typeface="+mj-lt"/>
              </a:rPr>
              <a:t>Mapping existing capabilities allows to estimate the distance with any new domain – measured by the concept of relatedness. (see figure 3A). The higher the degree of relatedness between an entity and a new economic activity, the higher the probability of diversification (see figure 3B;3C;3D).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To draw the maps presented in this report, we produce 3 indicators: number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patents</a:t>
            </a:r>
            <a:r>
              <a:rPr lang="en-US" sz="1150" dirty="0">
                <a:latin typeface="+mj-lt"/>
              </a:rPr>
              <a:t>,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relatedness density </a:t>
            </a:r>
            <a:r>
              <a:rPr lang="en-US" sz="1150" dirty="0">
                <a:latin typeface="+mj-lt"/>
              </a:rPr>
              <a:t>and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relative comparative advantages</a:t>
            </a:r>
            <a:r>
              <a:rPr lang="en-US" sz="1150" dirty="0">
                <a:latin typeface="+mj-lt"/>
              </a:rPr>
              <a:t>. All formulas can be found in Hidalgo, Balland et al. (2020). The location index that we present combines rankings in terms of patent quantity in a given domain + relative </a:t>
            </a:r>
            <a:r>
              <a:rPr lang="en-US" sz="1150">
                <a:latin typeface="+mj-lt"/>
              </a:rPr>
              <a:t>specialization (RCA) &amp; </a:t>
            </a:r>
            <a:r>
              <a:rPr lang="en-US" sz="1150" dirty="0">
                <a:latin typeface="+mj-lt"/>
              </a:rPr>
              <a:t>relatedness density (urban profile).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8</a:t>
            </a:r>
          </a:p>
        </p:txBody>
      </p:sp>
      <p:pic>
        <p:nvPicPr>
          <p:cNvPr id="5122" name="Picture 2" descr="Fig. 1.">
            <a:extLst>
              <a:ext uri="{FF2B5EF4-FFF2-40B4-BE49-F238E27FC236}">
                <a16:creationId xmlns:a16="http://schemas.microsoft.com/office/drawing/2014/main" id="{4949641D-EEF8-4E79-995F-129C604B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1" y="1295236"/>
            <a:ext cx="2525311" cy="222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E332C2-B0B5-446D-BA6E-DD184BE3B689}"/>
              </a:ext>
            </a:extLst>
          </p:cNvPr>
          <p:cNvSpPr/>
          <p:nvPr/>
        </p:nvSpPr>
        <p:spPr>
          <a:xfrm>
            <a:off x="5193716" y="3631423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/>
              <a:t>Figure 3. The principle of relatedness</a:t>
            </a:r>
          </a:p>
          <a:p>
            <a:pPr algn="ctr"/>
            <a:r>
              <a:rPr lang="en-US" sz="1000" dirty="0"/>
              <a:t>Hidalgo, Balland et al. (2020) </a:t>
            </a:r>
          </a:p>
          <a:p>
            <a:pPr algn="ctr"/>
            <a:r>
              <a:rPr lang="en-US" sz="1000" i="1" dirty="0"/>
              <a:t>Unifying Themes in Complex Systems</a:t>
            </a:r>
            <a:endParaRPr lang="nl-NL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C07136-C7AB-45A1-92BF-6A787B098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6C6B3E-F28F-47A0-9EC2-BCBEFD1BBA75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5034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Seattle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58F3DC-01F5-4FE6-8867-37B80DE46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02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Boston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EE96A-4E97-48FA-BF89-DB60CC5C91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684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New-York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F39866-297A-4680-A7E8-5898FEBEE4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9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Paris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94C41-1D14-4542-91AA-0CF2AC1E52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18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Munich 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6ABBA-5D8C-4F6D-B2D7-0CE5039EFB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104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Eindhoven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94A1D-C45C-4FE0-BE80-E6BEBDF508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9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Stuttgart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ED8B0-5543-4CD5-A3ED-20A042FC0D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530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1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London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3C9EF-124B-4065-BAAE-27493A7648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839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Tokyo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DA7119-1642-4D65-A71D-058A0C7586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1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768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San José / San Francisco 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91704-A04A-4052-8889-E951E89308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1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large patent datasets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7732" y="6481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14252-0777-4E85-81CC-B09E71210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9"/>
          <a:stretch/>
        </p:blipFill>
        <p:spPr>
          <a:xfrm>
            <a:off x="2214759" y="782050"/>
            <a:ext cx="3736041" cy="346372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4FFEA08-F038-4F16-8373-FE7DB1B6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06" y="1251002"/>
            <a:ext cx="1600202" cy="71287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Precise geolocation of the place of knowledge production based on inventors home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adresses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1CD9-84B9-4CC6-B97C-EEA73B4F6160}"/>
              </a:ext>
            </a:extLst>
          </p:cNvPr>
          <p:cNvSpPr/>
          <p:nvPr/>
        </p:nvSpPr>
        <p:spPr>
          <a:xfrm>
            <a:off x="206706" y="1261011"/>
            <a:ext cx="1600202" cy="684716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53213-DDFC-4B4D-81AF-5A1AFAFA7648}"/>
              </a:ext>
            </a:extLst>
          </p:cNvPr>
          <p:cNvCxnSpPr>
            <a:cxnSpLocks/>
          </p:cNvCxnSpPr>
          <p:nvPr/>
        </p:nvCxnSpPr>
        <p:spPr>
          <a:xfrm>
            <a:off x="1806908" y="1618250"/>
            <a:ext cx="914398" cy="1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4C560A3-1F68-4040-802B-F3F66164501F}"/>
              </a:ext>
            </a:extLst>
          </p:cNvPr>
          <p:cNvSpPr txBox="1">
            <a:spLocks/>
          </p:cNvSpPr>
          <p:nvPr/>
        </p:nvSpPr>
        <p:spPr bwMode="auto">
          <a:xfrm>
            <a:off x="159968" y="3144886"/>
            <a:ext cx="1751797" cy="53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Specific classification in one of the 250,000 different technological category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4BD668-EAF0-4DD6-B343-98A8FA5338CF}"/>
              </a:ext>
            </a:extLst>
          </p:cNvPr>
          <p:cNvSpPr/>
          <p:nvPr/>
        </p:nvSpPr>
        <p:spPr>
          <a:xfrm>
            <a:off x="159968" y="3153111"/>
            <a:ext cx="1751797" cy="5335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B6213E-5B0E-4432-BA65-3CDC77BE99ED}"/>
              </a:ext>
            </a:extLst>
          </p:cNvPr>
          <p:cNvCxnSpPr>
            <a:cxnSpLocks/>
          </p:cNvCxnSpPr>
          <p:nvPr/>
        </p:nvCxnSpPr>
        <p:spPr>
          <a:xfrm flipV="1">
            <a:off x="1916112" y="3411659"/>
            <a:ext cx="347995" cy="8226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5940F80B-55FF-4A07-AE94-8415E0BC1087}"/>
              </a:ext>
            </a:extLst>
          </p:cNvPr>
          <p:cNvSpPr txBox="1">
            <a:spLocks/>
          </p:cNvSpPr>
          <p:nvPr/>
        </p:nvSpPr>
        <p:spPr bwMode="auto">
          <a:xfrm>
            <a:off x="6253793" y="862891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fr-BE" sz="1000" dirty="0">
                <a:latin typeface="Arial" panose="020B0604020202020204" pitchFamily="34" charset="0"/>
                <a:cs typeface="Arial" panose="020B0604020202020204" pitchFamily="34" charset="0"/>
              </a:rPr>
              <a:t>Publication date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F625E-6F9B-41CD-B039-D78F074E8C8E}"/>
              </a:ext>
            </a:extLst>
          </p:cNvPr>
          <p:cNvSpPr/>
          <p:nvPr/>
        </p:nvSpPr>
        <p:spPr>
          <a:xfrm>
            <a:off x="6232882" y="862891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E52C07-A334-40D5-BC8A-E854377A0A5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917732" y="972128"/>
            <a:ext cx="31515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515B5F3F-8BA8-4DD9-BC0F-FBA38B0CFFE1}"/>
              </a:ext>
            </a:extLst>
          </p:cNvPr>
          <p:cNvSpPr/>
          <p:nvPr/>
        </p:nvSpPr>
        <p:spPr>
          <a:xfrm>
            <a:off x="1297593" y="4332163"/>
            <a:ext cx="5570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The data source used in this analysis is the OECD REGPAT – 2022 edition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9869E8D-20D5-49EF-A6B5-904C5B11ABA4}"/>
              </a:ext>
            </a:extLst>
          </p:cNvPr>
          <p:cNvSpPr txBox="1">
            <a:spLocks/>
          </p:cNvSpPr>
          <p:nvPr/>
        </p:nvSpPr>
        <p:spPr bwMode="auto">
          <a:xfrm>
            <a:off x="6224068" y="2188584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Citations to other patents</a:t>
            </a: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264C796B-142A-4760-B2F8-30AA3EDF71A8}"/>
              </a:ext>
            </a:extLst>
          </p:cNvPr>
          <p:cNvSpPr txBox="1">
            <a:spLocks/>
          </p:cNvSpPr>
          <p:nvPr/>
        </p:nvSpPr>
        <p:spPr bwMode="auto">
          <a:xfrm>
            <a:off x="5950799" y="2612224"/>
            <a:ext cx="1946141" cy="51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 to non-patent literature (scientific publications, reports)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12556054-064B-4471-8B4D-67A2174DD7E6}"/>
              </a:ext>
            </a:extLst>
          </p:cNvPr>
          <p:cNvSpPr txBox="1">
            <a:spLocks/>
          </p:cNvSpPr>
          <p:nvPr/>
        </p:nvSpPr>
        <p:spPr bwMode="auto">
          <a:xfrm>
            <a:off x="6209030" y="3633636"/>
            <a:ext cx="1041082" cy="45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Summary + </a:t>
            </a:r>
          </a:p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text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ECB69-6FFC-4082-8A2A-BD7F79FE7C49}"/>
              </a:ext>
            </a:extLst>
          </p:cNvPr>
          <p:cNvSpPr/>
          <p:nvPr/>
        </p:nvSpPr>
        <p:spPr>
          <a:xfrm>
            <a:off x="6209030" y="2185322"/>
            <a:ext cx="1600202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0BFFC8-BCF8-4D8B-8B1B-66002500B921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368950" y="2294559"/>
            <a:ext cx="84008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8040E08-68A0-48D9-A9EB-E034AF458DA4}"/>
              </a:ext>
            </a:extLst>
          </p:cNvPr>
          <p:cNvSpPr/>
          <p:nvPr/>
        </p:nvSpPr>
        <p:spPr>
          <a:xfrm>
            <a:off x="5937372" y="2612225"/>
            <a:ext cx="1959568" cy="4293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6238DB-B6FF-4A47-804C-67D61EC6528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497512" y="2826899"/>
            <a:ext cx="43986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12414FC-32A2-46DE-979F-871B08299940}"/>
              </a:ext>
            </a:extLst>
          </p:cNvPr>
          <p:cNvSpPr/>
          <p:nvPr/>
        </p:nvSpPr>
        <p:spPr>
          <a:xfrm>
            <a:off x="6209030" y="3630374"/>
            <a:ext cx="1041082" cy="45781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87A8E7-2F3A-4EF1-A63C-9E1EE25640D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950799" y="3859279"/>
            <a:ext cx="25823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F67421C-F282-4E37-82DF-3FD3D67F928F}"/>
              </a:ext>
            </a:extLst>
          </p:cNvPr>
          <p:cNvSpPr txBox="1">
            <a:spLocks/>
          </p:cNvSpPr>
          <p:nvPr/>
        </p:nvSpPr>
        <p:spPr bwMode="auto">
          <a:xfrm>
            <a:off x="465234" y="2491882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Application date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229150-B869-4283-B95C-47018ED6603B}"/>
              </a:ext>
            </a:extLst>
          </p:cNvPr>
          <p:cNvCxnSpPr>
            <a:cxnSpLocks/>
          </p:cNvCxnSpPr>
          <p:nvPr/>
        </p:nvCxnSpPr>
        <p:spPr>
          <a:xfrm>
            <a:off x="1806908" y="2619428"/>
            <a:ext cx="40785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5F2F399-D3B5-42A0-B03C-A7C005AE529F}"/>
              </a:ext>
            </a:extLst>
          </p:cNvPr>
          <p:cNvSpPr/>
          <p:nvPr/>
        </p:nvSpPr>
        <p:spPr>
          <a:xfrm>
            <a:off x="484878" y="2510029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397DAE-9E84-4276-8CD7-291F755C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471750-DF0D-461C-934B-CB30D7E4AD4B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819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Paris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16763-A221-41A3-9ED5-0410CD0F24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4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Interactive material &amp;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389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space &amp; velocity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085857"/>
            <a:ext cx="7647554" cy="3352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TECHNOLOGY SPACE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https://www.paballand.com/asg/continental/tech-space.html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VELOCITY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https://www.paballand.com/asg/continental/velocity/all.html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https://www.paballand.com/asg/continental/velocity/screen-displays-vehicules.html</a:t>
            </a:r>
            <a:endParaRPr lang="en-US" sz="1100" dirty="0">
              <a:solidFill>
                <a:srgbClr val="3333B2"/>
              </a:solidFill>
              <a:highlight>
                <a:srgbClr val="FFFF00"/>
              </a:highlight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489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(data &amp; east Asia)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085857"/>
            <a:ext cx="7647554" cy="3352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(DATA)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https://www.paballand.com/asg/continental/maps/metro.html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(EAST-ASIA)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https://www.paballand.com/asg/continental/maps/east-asia/screen-displays-vehicules.html</a:t>
            </a:r>
            <a:endParaRPr lang="en-US" sz="1100" dirty="0">
              <a:solidFill>
                <a:srgbClr val="3333B2"/>
              </a:solidFill>
              <a:highlight>
                <a:srgbClr val="FFFF00"/>
              </a:highlight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717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(North America)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(NORTH-AMERICA)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https://www.paballand.com/asg/continental/maps/north-america/screen-displays-vehicules.html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7489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(Europe)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(EUROPE)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https://www.paballand.com/asg/continental/maps/europe/screen-displays-vehicules.html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822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(treemaps)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APPLICANTS (HTML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https://www.paballand.com/asg/continental/treemaps/applicants/screen-displays-vehicules.html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4650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(data)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APPLICANTS (CSV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https://www.paballand.com/asg/continental/treemaps/applicants/arrangement-for-software-engineering.csv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https://www.paballand.com/asg/continental/treemaps/applicants/automotive-ecus.csv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https://www.paballand.com/asg/continental/treemaps/applicants/computer-aided-design-[cad].csv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https://www.paballand.com/asg/continental/treemaps/applicants/head-up-displays.csv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https://www.paballand.com/asg/continental/treemaps/applicants/holography.csv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https://www.paballand.com/asg/continental/treemaps/applicants/optical-components.csv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https://www.paballand.com/asg/continental/treemaps/applicants/optical-systems-general.csv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https://www.paballand.com/asg/continental/treemaps/applicants/screen-displays-vehicules.csv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895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(treemaps)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INVENTORS (HTML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https://www.paballand.com/asg/continental/treemaps/inventors/screen-displays-vehicules.html</a:t>
            </a: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587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(data)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INVENTORS (CSV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https://www.paballand.com/asg/continental/treemaps/inventors/arrangement-for-software-engineering.csv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https://www.paballand.com/asg/continental/treemaps/inventors/automotive-ecus.csv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https://www.paballand.com/asg/continental/treemaps/inventors/computer-aided-design-[cad].csv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https://www.paballand.com/asg/continental/treemaps/inventors/head-up-displays.csv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https://www.paballand.com/asg/continental/treemaps/inventors/holography.csv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https://www.paballand.com/asg/continental/treemaps/inventors/optical-components.csv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https://www.paballand.com/asg/continental/treemaps/inventors/optical-systems-general.csv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https://www.paballand.com/asg/continental/treemaps/inventors/screen-displays-vehicules.csv</a:t>
            </a: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81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63876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3822</Words>
  <Application>Microsoft Office PowerPoint</Application>
  <PresentationFormat>Custom</PresentationFormat>
  <Paragraphs>668</Paragraphs>
  <Slides>102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Calibri</vt:lpstr>
      <vt:lpstr>Verdana</vt:lpstr>
      <vt:lpstr>Beamer</vt:lpstr>
      <vt:lpstr>Eco-systems mapping of Continental’s Strategic  Domains</vt:lpstr>
      <vt:lpstr>Table of content</vt:lpstr>
      <vt:lpstr>PowerPoint Presentation</vt:lpstr>
      <vt:lpstr>The three pillars of corporate innovation strategy </vt:lpstr>
      <vt:lpstr>From strategic challenges to data solutions </vt:lpstr>
      <vt:lpstr>Key objective</vt:lpstr>
      <vt:lpstr>PowerPoint Presentation</vt:lpstr>
      <vt:lpstr>Academic framework of economic complexity </vt:lpstr>
      <vt:lpstr>Analysis of large patent datasets </vt:lpstr>
      <vt:lpstr>High-end interactive data visualizations tools</vt:lpstr>
      <vt:lpstr>PowerPoint Presentation</vt:lpstr>
      <vt:lpstr>Classification of patents in strategic domains</vt:lpstr>
      <vt:lpstr>Technology space and relatedness measure</vt:lpstr>
      <vt:lpstr>Velocity – Holography</vt:lpstr>
      <vt:lpstr>Velocity – Optical systems (general)</vt:lpstr>
      <vt:lpstr>Velocity – Computer-aided design (CAD)</vt:lpstr>
      <vt:lpstr>Velocity – Arrangement for software engineering</vt:lpstr>
      <vt:lpstr>Velocity – Optical components</vt:lpstr>
      <vt:lpstr>Velocity – Screen displays (vehicules)</vt:lpstr>
      <vt:lpstr>Velocity – Automotive ECUs</vt:lpstr>
      <vt:lpstr>Velocity – HUD</vt:lpstr>
      <vt:lpstr>Velocity per country – Holography</vt:lpstr>
      <vt:lpstr>Velocity per country – Optical systems (general)</vt:lpstr>
      <vt:lpstr>Velocity per country – CAD</vt:lpstr>
      <vt:lpstr>Velocity per country – Arrangements for SE </vt:lpstr>
      <vt:lpstr>Velocity per country – Optical components</vt:lpstr>
      <vt:lpstr>Velocity per country – Screen displays (vehicules)</vt:lpstr>
      <vt:lpstr>Velocity per country – Automotive ECUs </vt:lpstr>
      <vt:lpstr>Velocity per country – HUD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Applicants – Holography</vt:lpstr>
      <vt:lpstr>Applicants – Optical systems (general)</vt:lpstr>
      <vt:lpstr>Applicants – CAD</vt:lpstr>
      <vt:lpstr>Applicants – Arrangements for SE </vt:lpstr>
      <vt:lpstr>Applicants – Optical components</vt:lpstr>
      <vt:lpstr>Applicants – Screen displays (vehicules)</vt:lpstr>
      <vt:lpstr>Applicants – Automotive ECUs </vt:lpstr>
      <vt:lpstr>Applicants – HUD </vt:lpstr>
      <vt:lpstr>Inventors – Holography</vt:lpstr>
      <vt:lpstr>Inventors – Optical systems (general)</vt:lpstr>
      <vt:lpstr>Inventors – CAD</vt:lpstr>
      <vt:lpstr>Inventors – Arrangements for SE </vt:lpstr>
      <vt:lpstr>Inventors – Optical components</vt:lpstr>
      <vt:lpstr>Inventors – Screen displays (vehicules)</vt:lpstr>
      <vt:lpstr>Inventors – Automotive ECUs </vt:lpstr>
      <vt:lpstr>Inventors – HUD </vt:lpstr>
      <vt:lpstr>PowerPoint Presentation</vt:lpstr>
      <vt:lpstr>Applicants – Tokyo </vt:lpstr>
      <vt:lpstr>Applicants – Shenzhen </vt:lpstr>
      <vt:lpstr>Applicants – Beijing</vt:lpstr>
      <vt:lpstr>Applicants – Seoul</vt:lpstr>
      <vt:lpstr>Applicants – Wuhan</vt:lpstr>
      <vt:lpstr>Applicants – San José / San Francisco </vt:lpstr>
      <vt:lpstr>Applicants – Los Angeles</vt:lpstr>
      <vt:lpstr>Applicants – Seattle </vt:lpstr>
      <vt:lpstr>Applicants – Boston</vt:lpstr>
      <vt:lpstr>Applicants – New-York </vt:lpstr>
      <vt:lpstr>Applicants – Paris </vt:lpstr>
      <vt:lpstr>Applicants – Munich  </vt:lpstr>
      <vt:lpstr>Applicants – Eindhoven </vt:lpstr>
      <vt:lpstr>Applicants – Stuttgart </vt:lpstr>
      <vt:lpstr>Applicants – London</vt:lpstr>
      <vt:lpstr>Inventors – Tokyo </vt:lpstr>
      <vt:lpstr>Inventors – San José / San Francisco  </vt:lpstr>
      <vt:lpstr>Inventors – Paris</vt:lpstr>
      <vt:lpstr>PowerPoint Presentation</vt:lpstr>
      <vt:lpstr>Technology space &amp; velocity</vt:lpstr>
      <vt:lpstr>Maps (data &amp; east Asia)</vt:lpstr>
      <vt:lpstr>Maps (North America)</vt:lpstr>
      <vt:lpstr>Maps (Europe)</vt:lpstr>
      <vt:lpstr>Applicants (treemaps)</vt:lpstr>
      <vt:lpstr>Applicants (data)</vt:lpstr>
      <vt:lpstr>Inventors (treemaps)</vt:lpstr>
      <vt:lpstr>Inventors (data)</vt:lpstr>
      <vt:lpstr>Inventors (data)</vt:lpstr>
      <vt:lpstr>City – applicants &amp; inventors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2021-02-26T18:51:22Z</dcterms:created>
  <dcterms:modified xsi:type="dcterms:W3CDTF">2022-07-12T10:32:26Z</dcterms:modified>
</cp:coreProperties>
</file>